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tiff" ContentType="image/tif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5.xml" ContentType="application/vnd.openxmlformats-officedocument.presentationml.tags+xml"/>
  <Override PartName="/ppt/tags/tag10.xml" ContentType="application/vnd.openxmlformats-officedocument.presentationml.tags+xml"/>
  <Override PartName="/ppt/tags/tag15.xml" ContentType="application/vnd.openxmlformats-officedocument.presentationml.tags+xml"/>
  <Override PartName="/ppt/tags/tag8.xml" ContentType="application/vnd.openxmlformats-officedocument.presentationml.tags+xml"/>
  <Override PartName="/ppt/tags/tag14.xml" ContentType="application/vnd.openxmlformats-officedocument.presentationml.tags+xml"/>
  <Override PartName="/ppt/tags/tag4.xml" ContentType="application/vnd.openxmlformats-officedocument.presentationml.tags+xml"/>
  <Override PartName="/ppt/tags/tag9.xml" ContentType="application/vnd.openxmlformats-officedocument.presentationml.tags+xml"/>
  <Override PartName="/ppt/tags/tag6.xml" ContentType="application/vnd.openxmlformats-officedocument.presentationml.tags+xml"/>
  <Override PartName="/ppt/tags/tag13.xml" ContentType="application/vnd.openxmlformats-officedocument.presentationml.tags+xml"/>
  <Override PartName="/ppt/tags/tag3.xml" ContentType="application/vnd.openxmlformats-officedocument.presentationml.tags+xml"/>
  <Override PartName="/ppt/tags/tag11.xml" ContentType="application/vnd.openxmlformats-officedocument.presentationml.tags+xml"/>
  <Override PartName="/ppt/tags/tag7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52" r:id="rId1"/>
  </p:sldMasterIdLst>
  <p:notesMasterIdLst>
    <p:notesMasterId r:id="rId28"/>
  </p:notesMasterIdLst>
  <p:handoutMasterIdLst>
    <p:handoutMasterId r:id="rId29"/>
  </p:handoutMasterIdLst>
  <p:sldIdLst>
    <p:sldId id="371" r:id="rId2"/>
    <p:sldId id="373" r:id="rId3"/>
    <p:sldId id="392" r:id="rId4"/>
    <p:sldId id="453" r:id="rId5"/>
    <p:sldId id="394" r:id="rId6"/>
    <p:sldId id="395" r:id="rId7"/>
    <p:sldId id="396" r:id="rId8"/>
    <p:sldId id="398" r:id="rId9"/>
    <p:sldId id="406" r:id="rId10"/>
    <p:sldId id="399" r:id="rId11"/>
    <p:sldId id="439" r:id="rId12"/>
    <p:sldId id="401" r:id="rId13"/>
    <p:sldId id="441" r:id="rId14"/>
    <p:sldId id="403" r:id="rId15"/>
    <p:sldId id="446" r:id="rId16"/>
    <p:sldId id="447" r:id="rId17"/>
    <p:sldId id="452" r:id="rId18"/>
    <p:sldId id="405" r:id="rId19"/>
    <p:sldId id="407" r:id="rId20"/>
    <p:sldId id="442" r:id="rId21"/>
    <p:sldId id="443" r:id="rId22"/>
    <p:sldId id="450" r:id="rId23"/>
    <p:sldId id="408" r:id="rId24"/>
    <p:sldId id="411" r:id="rId25"/>
    <p:sldId id="438" r:id="rId26"/>
    <p:sldId id="440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472C4"/>
    <a:srgbClr val="B3B3B3"/>
    <a:srgbClr val="000000"/>
    <a:srgbClr val="FFC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125" autoAdjust="0"/>
  </p:normalViewPr>
  <p:slideViewPr>
    <p:cSldViewPr>
      <p:cViewPr>
        <p:scale>
          <a:sx n="100" d="100"/>
          <a:sy n="100" d="100"/>
        </p:scale>
        <p:origin x="234" y="2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923B8-EC33-B14A-BE92-572C2355A35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B92B9-D38E-DA45-8518-CABB6C0F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4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1T10:34:28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 1391 800,'0'0'561,"0"0"-183,0 0-126,0 0 101,0 0 56,0 0-29,0 0 50,0 0 379,0 0 65,0 0-95,0 0-100,0 0-82,0 0 6,0 0 29,0 0 11,0 0 59,-15 2 9092,63-61-9718,-24 33-55,2-6-26,50-54-22,-44 55 18,64-55 9,7-15 25,14-9 0,-35 32-26,-40 39-16,28-32 41,-38 26-6,-24 32-10,1 0 0,0 0-1,19-19 1,-21 25-8,0-1 0,-1 1 0,-1-2 0,7-10 0,-8 12 0,-1 1 0,1-1 0,0 1 0,1 0 0,0 1 0,0-1 0,0 1 0,0 0 0,7-5 0,-8 7 1,0 0-1,0 0 1,-1-1-1,0 0 1,0 1-1,0-1 1,4-6 0,19-24 2,3 4-6,-22 21 3,0 1-1,1 0 0,0 1 1,0 0-1,12-8 0,28-34 16,-44 46-13,1-1 0,0 0 0,-1-1 0,0 1 0,0-1 0,4-5 0,20-21 9,109-71 13,-59 39-8,-77 61-12,-1 1-4,0 1 0,0 0 1,0 0-1,0 0 0,0-1 0,0 1 1,0 0-1,0 0 0,0 0 0,0-1 1,0 1-1,0 0 0,0 0 0,0 0 1,1 0-1,-1-1 0,0 1 0,0 0 1,0 0-1,0 0 0,0 0 0,1 0 1,-1-1-1,0 1 0,0 0 0,0 0 1,0 0-1,1 0 0,-1 0 0,0 0 0,0 0 1,0 0-1,1 0 0,-1 0 0,0 0 1,0 0-1,0 0 0,1 0 0,-1 0 1,0 0-1,0 0 0,0 0 0,1 0 1,-1 0-1,0 0 0,0 0 0,0 0 1,1 0-1,-1 0 0,0 1 0,1-1 7,-1 0 1,1 0-27,-1 0 0,0-1 0,0 1 0,0 0 0,0 0 0,0 0 0,0 0 0,1 0 0,-1 0 0,0 0 0,0 0 0,0 0 0,0 0 0,0-1 0,0 1 0,0 0 0,0 0 0,0 0 0,0 0 0,1 0 0,-1 0 0,0-1 0,0 1 0,0 0 0,0 0 0,0 0 0,0 0 0,0 0 0,0-1 0,0 1 0,0 0 0,0 0 0,0 0 0,0 0 0,0 0 0,0-1 0,-1 1 0,1 0 0,0 0 0,0 0 0,0 0 0,0 0 0,0 0 0,0-1 0,0 1 0,0 0 0,0 0 0,0 0 0,-1 0 0,1 0 0,0 0 0,0 0 0,0 0 0,0 0 0,0-1 0,0 1 0,-1 0 0,1 0 0,0 0 0,0 0 0,0 0 0,0 0 0,0 0 0,0 0 0,-1 0 0,1 0 0,-16 1-2612,-6 5-2803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8363836-D029-B64C-8568-7A58901CC550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6904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2461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65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2822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8105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26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930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219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690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96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405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0641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635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1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699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346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2308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061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633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921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32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63836-D029-B64C-8568-7A58901CC550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801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F9C6F14C-EDC6-4528-BF6D-688522BE29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334500" y="1284803"/>
            <a:ext cx="2857500" cy="2235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3E9F7F-BD6B-40CF-852B-0B0A4352B6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23795" y="3222785"/>
            <a:ext cx="3469019" cy="2057400"/>
            <a:chOff x="1511614" y="3621881"/>
            <a:chExt cx="6014221" cy="365805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4234451D-D939-4BF9-B5DB-2373C149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103" r="6477"/>
            <a:stretch>
              <a:fillRect/>
            </a:stretch>
          </p:blipFill>
          <p:spPr bwMode="auto">
            <a:xfrm>
              <a:off x="1511614" y="3621881"/>
              <a:ext cx="6012810" cy="3542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buildings.png">
              <a:extLst>
                <a:ext uri="{FF2B5EF4-FFF2-40B4-BE49-F238E27FC236}">
                  <a16:creationId xmlns:a16="http://schemas.microsoft.com/office/drawing/2014/main" id="{C027F4B0-8966-4E58-9FFC-91427B21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15" y="5463380"/>
              <a:ext cx="33585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buildings2.png">
              <a:extLst>
                <a:ext uri="{FF2B5EF4-FFF2-40B4-BE49-F238E27FC236}">
                  <a16:creationId xmlns:a16="http://schemas.microsoft.com/office/drawing/2014/main" id="{94CBBCE6-B2E9-4E9F-95C0-736FC9AF0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127"/>
            <a:stretch>
              <a:fillRect/>
            </a:stretch>
          </p:blipFill>
          <p:spPr>
            <a:xfrm>
              <a:off x="4305930" y="5463380"/>
              <a:ext cx="3219905" cy="18165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44" descr="TreeCanyons.eps">
              <a:extLst>
                <a:ext uri="{FF2B5EF4-FFF2-40B4-BE49-F238E27FC236}">
                  <a16:creationId xmlns:a16="http://schemas.microsoft.com/office/drawing/2014/main" id="{488B23A8-2816-433B-AD6E-D700C23C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734" t="75002" r="74631" b="10284"/>
            <a:stretch>
              <a:fillRect/>
            </a:stretch>
          </p:blipFill>
          <p:spPr bwMode="auto">
            <a:xfrm>
              <a:off x="2530475" y="6860381"/>
              <a:ext cx="370329" cy="276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2A99E3B5-8DF9-4D4E-A71D-7662BDFD802A}"/>
              </a:ext>
            </a:extLst>
          </p:cNvPr>
          <p:cNvSpPr/>
          <p:nvPr userDrawn="1"/>
        </p:nvSpPr>
        <p:spPr>
          <a:xfrm rot="10800000">
            <a:off x="5087888" y="1268759"/>
            <a:ext cx="5420071" cy="4005240"/>
          </a:xfrm>
          <a:custGeom>
            <a:avLst/>
            <a:gdLst>
              <a:gd name="connsiteX0" fmla="*/ 1119743 w 3441162"/>
              <a:gd name="connsiteY0" fmla="*/ 0 h 3946166"/>
              <a:gd name="connsiteX1" fmla="*/ 3441162 w 3441162"/>
              <a:gd name="connsiteY1" fmla="*/ 13654 h 3946166"/>
              <a:gd name="connsiteX2" fmla="*/ 3441162 w 3441162"/>
              <a:gd name="connsiteY2" fmla="*/ 3946166 h 3946166"/>
              <a:gd name="connsiteX3" fmla="*/ 0 w 3441162"/>
              <a:gd name="connsiteY3" fmla="*/ 3946166 h 3946166"/>
              <a:gd name="connsiteX4" fmla="*/ 1119743 w 3441162"/>
              <a:gd name="connsiteY4" fmla="*/ 0 h 394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1162" h="3946166">
                <a:moveTo>
                  <a:pt x="1119743" y="0"/>
                </a:moveTo>
                <a:lnTo>
                  <a:pt x="3441162" y="13654"/>
                </a:lnTo>
                <a:lnTo>
                  <a:pt x="3441162" y="3946166"/>
                </a:lnTo>
                <a:lnTo>
                  <a:pt x="0" y="3946166"/>
                </a:lnTo>
                <a:lnTo>
                  <a:pt x="11197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47F14-E840-419E-9A22-E8C41E094696}"/>
              </a:ext>
            </a:extLst>
          </p:cNvPr>
          <p:cNvSpPr/>
          <p:nvPr userDrawn="1"/>
        </p:nvSpPr>
        <p:spPr>
          <a:xfrm>
            <a:off x="0" y="1278285"/>
            <a:ext cx="5616574" cy="396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EC1C47-A099-4246-8BDB-5B0D91A475FC}"/>
              </a:ext>
            </a:extLst>
          </p:cNvPr>
          <p:cNvCxnSpPr>
            <a:cxnSpLocks/>
          </p:cNvCxnSpPr>
          <p:nvPr userDrawn="1"/>
        </p:nvCxnSpPr>
        <p:spPr>
          <a:xfrm flipH="1">
            <a:off x="7968208" y="-43556"/>
            <a:ext cx="3096345" cy="700095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DBF65A-6FD5-493D-938C-40F43320C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6075"/>
          <a:stretch/>
        </p:blipFill>
        <p:spPr>
          <a:xfrm>
            <a:off x="9507234" y="6118149"/>
            <a:ext cx="2673984" cy="5166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C1B93-8982-461A-BD00-0E8FA675B2B6}"/>
              </a:ext>
            </a:extLst>
          </p:cNvPr>
          <p:cNvCxnSpPr>
            <a:cxnSpLocks/>
          </p:cNvCxnSpPr>
          <p:nvPr userDrawn="1"/>
        </p:nvCxnSpPr>
        <p:spPr>
          <a:xfrm>
            <a:off x="-4764" y="1268758"/>
            <a:ext cx="12204000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DD6F24-4089-49CF-BD62-EB5E2D49BB87}"/>
              </a:ext>
            </a:extLst>
          </p:cNvPr>
          <p:cNvCxnSpPr>
            <a:cxnSpLocks/>
          </p:cNvCxnSpPr>
          <p:nvPr userDrawn="1"/>
        </p:nvCxnSpPr>
        <p:spPr>
          <a:xfrm>
            <a:off x="-8313" y="5257800"/>
            <a:ext cx="12200313" cy="0"/>
          </a:xfrm>
          <a:prstGeom prst="line">
            <a:avLst/>
          </a:prstGeom>
          <a:ln w="50800">
            <a:solidFill>
              <a:srgbClr val="FF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7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814918" y="1619251"/>
            <a:ext cx="7488767" cy="1470025"/>
          </a:xfrm>
        </p:spPr>
        <p:txBody>
          <a:bodyPr anchor="t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814918" y="4221088"/>
            <a:ext cx="6817783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61AFB5FC-2BE1-DF4B-9854-31F78F9F7CDD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1318" y="215901"/>
            <a:ext cx="2673349" cy="5343525"/>
          </a:xfrm>
        </p:spPr>
        <p:txBody>
          <a:bodyPr vert="eaVert"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4917" y="215901"/>
            <a:ext cx="7823200" cy="5343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B5403D88-8786-1844-86F1-63D6D6A34A4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Click to edit Master text styles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C8AE38C-2E6D-744E-9E5D-DBAD6B083BF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3878C68-2482-D443-AE92-7559E3244947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918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/>
              <a:t>Click to edit Master text styles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285" y="1600200"/>
            <a:ext cx="5228167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CD8538C1-897D-4B47-9BDC-2EB39A713BB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AAB5D373-F2C9-D041-84D3-8B6B419AF2D2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1252674-3F9C-384E-96CD-46BECE363F7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89BEC41B-5324-6C45-BC05-B12BFE6420BB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0D4E72CE-4C2C-8D47-9F5C-F9ADAECBF4C6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9184" y="6548439"/>
            <a:ext cx="4798483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/ </a:t>
            </a:r>
            <a:r>
              <a:rPr lang="en-US" dirty="0"/>
              <a:t>7s292 </a:t>
            </a:r>
            <a:r>
              <a:rPr lang="en-US" dirty="0" err="1"/>
              <a:t>Stedebouwfysica</a:t>
            </a:r>
            <a:r>
              <a:rPr lang="en-US" dirty="0"/>
              <a:t> </a:t>
            </a:r>
            <a:r>
              <a:rPr lang="en-US" dirty="0" err="1"/>
              <a:t>Geluid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nl-NL"/>
              <a:t>PAGE </a:t>
            </a:r>
            <a:fld id="{F246990D-0EA7-7947-BCB1-308E9C479431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10037233" y="6548439"/>
            <a:ext cx="863600" cy="1873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360000"/>
            <a:ext cx="10699749" cy="50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title style</a:t>
            </a:r>
          </a:p>
        </p:txBody>
      </p:sp>
      <p:sp>
        <p:nvSpPr>
          <p:cNvPr id="235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79200" y="180000"/>
            <a:ext cx="81280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nl-NL"/>
              <a:t>PAGE </a:t>
            </a:r>
            <a:fld id="{A1D7EA78-92F4-9942-9ABE-C572478E5B8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23566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600200"/>
            <a:ext cx="10659533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to edit Master text styles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367EAE-EAF6-4651-B68A-15B4225E31A9}"/>
              </a:ext>
            </a:extLst>
          </p:cNvPr>
          <p:cNvCxnSpPr/>
          <p:nvPr userDrawn="1"/>
        </p:nvCxnSpPr>
        <p:spPr>
          <a:xfrm>
            <a:off x="540000" y="288000"/>
            <a:ext cx="10699749" cy="0"/>
          </a:xfrm>
          <a:prstGeom prst="line">
            <a:avLst/>
          </a:prstGeom>
          <a:ln w="12700">
            <a:solidFill>
              <a:srgbClr val="000000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0">
          <a:solidFill>
            <a:srgbClr val="0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  <a:ea typeface="ＭＳ Ｐゴシック" charset="-128"/>
        </a:defRPr>
      </a:lvl2pPr>
      <a:lvl3pPr marL="809625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3pPr>
      <a:lvl4pPr marL="1090613" indent="-2794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4pPr>
      <a:lvl5pPr marL="13493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5pPr>
      <a:lvl6pPr marL="18065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6pPr>
      <a:lvl7pPr marL="22637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7pPr>
      <a:lvl8pPr marL="27209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8pPr>
      <a:lvl9pPr marL="3178175" indent="-2571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tags" Target="../tags/tag4.xml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2.tiff"/><Relationship Id="rId18" Type="http://schemas.openxmlformats.org/officeDocument/2006/relationships/image" Target="../media/image65.png"/><Relationship Id="rId21" Type="http://schemas.openxmlformats.org/officeDocument/2006/relationships/image" Target="../media/image661.png"/><Relationship Id="rId7" Type="http://schemas.openxmlformats.org/officeDocument/2006/relationships/image" Target="../media/image40.png"/><Relationship Id="rId12" Type="http://schemas.openxmlformats.org/officeDocument/2006/relationships/image" Target="../media/image57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tags" Target="../tags/tag5.xml"/><Relationship Id="rId6" Type="http://schemas.openxmlformats.org/officeDocument/2006/relationships/image" Target="../media/image41.tiff"/><Relationship Id="rId11" Type="http://schemas.openxmlformats.org/officeDocument/2006/relationships/image" Target="../media/image45.png"/><Relationship Id="rId5" Type="http://schemas.openxmlformats.org/officeDocument/2006/relationships/image" Target="../media/image580.png"/><Relationship Id="rId15" Type="http://schemas.openxmlformats.org/officeDocument/2006/relationships/image" Target="../media/image620.png"/><Relationship Id="rId23" Type="http://schemas.openxmlformats.org/officeDocument/2006/relationships/image" Target="../media/image66.png"/><Relationship Id="rId10" Type="http://schemas.openxmlformats.org/officeDocument/2006/relationships/image" Target="../media/image44.png"/><Relationship Id="rId19" Type="http://schemas.openxmlformats.org/officeDocument/2006/relationships/image" Target="../media/image55.png"/><Relationship Id="rId9" Type="http://schemas.openxmlformats.org/officeDocument/2006/relationships/image" Target="../media/image43.png"/><Relationship Id="rId14" Type="http://schemas.openxmlformats.org/officeDocument/2006/relationships/image" Target="../media/image62.png"/><Relationship Id="rId2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70.png"/><Relationship Id="rId18" Type="http://schemas.openxmlformats.org/officeDocument/2006/relationships/image" Target="../media/image72.png"/><Relationship Id="rId26" Type="http://schemas.openxmlformats.org/officeDocument/2006/relationships/image" Target="../media/image56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75.png"/><Relationship Id="rId7" Type="http://schemas.openxmlformats.org/officeDocument/2006/relationships/image" Target="../media/image42.png"/><Relationship Id="rId12" Type="http://schemas.openxmlformats.org/officeDocument/2006/relationships/image" Target="../media/image660.png"/><Relationship Id="rId17" Type="http://schemas.openxmlformats.org/officeDocument/2006/relationships/image" Target="../media/image71.png"/><Relationship Id="rId25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tags" Target="../tags/tag6.xml"/><Relationship Id="rId11" Type="http://schemas.openxmlformats.org/officeDocument/2006/relationships/image" Target="../media/image45.png"/><Relationship Id="rId24" Type="http://schemas.openxmlformats.org/officeDocument/2006/relationships/image" Target="../media/image78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19.tiff"/><Relationship Id="rId10" Type="http://schemas.openxmlformats.org/officeDocument/2006/relationships/image" Target="../media/image57.png"/><Relationship Id="rId19" Type="http://schemas.openxmlformats.org/officeDocument/2006/relationships/image" Target="../media/image73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18" Type="http://schemas.openxmlformats.org/officeDocument/2006/relationships/image" Target="../media/image8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2.png"/><Relationship Id="rId12" Type="http://schemas.openxmlformats.org/officeDocument/2006/relationships/image" Target="../media/image57.pn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tags" Target="../tags/tag7.xml"/><Relationship Id="rId11" Type="http://schemas.openxmlformats.org/officeDocument/2006/relationships/image" Target="../media/image81.png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19" Type="http://schemas.openxmlformats.org/officeDocument/2006/relationships/image" Target="../media/image87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tiff"/><Relationship Id="rId5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5.png"/><Relationship Id="rId12" Type="http://schemas.openxmlformats.org/officeDocument/2006/relationships/image" Target="../media/image91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80.tiff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91.png"/><Relationship Id="rId5" Type="http://schemas.openxmlformats.org/officeDocument/2006/relationships/image" Target="../media/image80.tiff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1.tif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hyperlink" Target="https://apmr.matelys.com/BasicsAcoustics/CoincidenceFrequency/index.html" TargetMode="External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pmr.matelys.com/BasicsAcoustics/TL/index.html" TargetMode="External"/><Relationship Id="rId5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13.jpeg"/><Relationship Id="rId5" Type="http://schemas.openxmlformats.org/officeDocument/2006/relationships/image" Target="../media/image112.gif"/><Relationship Id="rId4" Type="http://schemas.openxmlformats.org/officeDocument/2006/relationships/image" Target="../media/image1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tags" Target="../tags/tag1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23.png"/><Relationship Id="rId11" Type="http://schemas.openxmlformats.org/officeDocument/2006/relationships/image" Target="../media/image136.png"/><Relationship Id="rId5" Type="http://schemas.openxmlformats.org/officeDocument/2006/relationships/image" Target="../media/image122.png"/><Relationship Id="rId15" Type="http://schemas.openxmlformats.org/officeDocument/2006/relationships/image" Target="../media/image139.png"/><Relationship Id="rId10" Type="http://schemas.openxmlformats.org/officeDocument/2006/relationships/image" Target="../media/image135.png"/><Relationship Id="rId4" Type="http://schemas.openxmlformats.org/officeDocument/2006/relationships/image" Target="../media/image131.tiff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43.png"/><Relationship Id="rId4" Type="http://schemas.openxmlformats.org/officeDocument/2006/relationships/image" Target="../media/image131.tiff"/><Relationship Id="rId9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4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6.png"/><Relationship Id="rId12" Type="http://schemas.openxmlformats.org/officeDocument/2006/relationships/customXml" Target="../ink/ink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45.png"/><Relationship Id="rId11" Type="http://schemas.openxmlformats.org/officeDocument/2006/relationships/image" Target="../media/image145.gif"/><Relationship Id="rId5" Type="http://schemas.openxmlformats.org/officeDocument/2006/relationships/image" Target="../media/image144.png"/><Relationship Id="rId10" Type="http://schemas.openxmlformats.org/officeDocument/2006/relationships/image" Target="../media/image93.png"/><Relationship Id="rId4" Type="http://schemas.openxmlformats.org/officeDocument/2006/relationships/image" Target="../media/image131.tiff"/><Relationship Id="rId9" Type="http://schemas.openxmlformats.org/officeDocument/2006/relationships/image" Target="../media/image8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43.png"/><Relationship Id="rId7" Type="http://schemas.openxmlformats.org/officeDocument/2006/relationships/image" Target="../media/image151.png"/><Relationship Id="rId12" Type="http://schemas.openxmlformats.org/officeDocument/2006/relationships/image" Target="../media/image30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tiff"/><Relationship Id="rId11" Type="http://schemas.openxmlformats.org/officeDocument/2006/relationships/image" Target="../media/image19.tiff"/><Relationship Id="rId5" Type="http://schemas.openxmlformats.org/officeDocument/2006/relationships/image" Target="../media/image93.png"/><Relationship Id="rId10" Type="http://schemas.openxmlformats.org/officeDocument/2006/relationships/image" Target="../media/image7.png"/><Relationship Id="rId9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2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11" Type="http://schemas.openxmlformats.org/officeDocument/2006/relationships/image" Target="../media/image33.tiff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tiff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NL" sz="4000" b="1" dirty="0">
                <a:ea typeface="Avenir Book" charset="0"/>
                <a:cs typeface="Avenir Book" charset="0"/>
              </a:rPr>
              <a:t>Architectural Acoustics</a:t>
            </a:r>
            <a:br>
              <a:rPr lang="nl-NL" sz="2800" b="0" dirty="0">
                <a:ea typeface="Avenir Book" charset="0"/>
                <a:cs typeface="Avenir Book" charset="0"/>
              </a:rPr>
            </a:br>
            <a:br>
              <a:rPr lang="en-US" sz="2000" dirty="0">
                <a:ea typeface="Avenir Book" charset="0"/>
                <a:cs typeface="Avenir Book" charset="0"/>
              </a:rPr>
            </a:br>
            <a:endParaRPr lang="en-US" sz="2800" b="0" dirty="0">
              <a:ea typeface="Avenir Book" charset="0"/>
              <a:cs typeface="Avenir Book" charset="0"/>
            </a:endParaRPr>
          </a:p>
        </p:txBody>
      </p:sp>
      <p:sp>
        <p:nvSpPr>
          <p:cNvPr id="31" name="Subtitle 30">
            <a:extLst>
              <a:ext uri="{FF2B5EF4-FFF2-40B4-BE49-F238E27FC236}">
                <a16:creationId xmlns:a16="http://schemas.microsoft.com/office/drawing/2014/main" id="{5553DAC4-0E5E-4041-86C8-1EC815D74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918" y="4221088"/>
            <a:ext cx="6817783" cy="70788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0" dirty="0">
                <a:ea typeface="Avenir Book" charset="0"/>
                <a:cs typeface="Avenir Book" charset="0"/>
              </a:rPr>
              <a:t>Jieun Yang (j.yang3@tue.nl)</a:t>
            </a:r>
            <a:br>
              <a:rPr lang="en-US" sz="2000" b="0" dirty="0">
                <a:ea typeface="Avenir Book" charset="0"/>
                <a:cs typeface="Avenir Book" charset="0"/>
              </a:rPr>
            </a:br>
            <a:r>
              <a:rPr lang="en-US" sz="2000" b="0" dirty="0">
                <a:ea typeface="Avenir Book" charset="0"/>
                <a:cs typeface="Avenir Book" charset="0"/>
              </a:rPr>
              <a:t>Assistant professor, Building Acoustics group</a:t>
            </a:r>
            <a:br>
              <a:rPr lang="nl-NL" sz="2800" b="0" dirty="0">
                <a:ea typeface="Avenir Book" charset="0"/>
                <a:cs typeface="Avenir Book" charset="0"/>
              </a:rPr>
            </a:br>
            <a:endParaRPr lang="en-US" sz="2000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56358-2F93-4BE7-A834-BFF5562AB81D}"/>
              </a:ext>
            </a:extLst>
          </p:cNvPr>
          <p:cNvSpPr/>
          <p:nvPr/>
        </p:nvSpPr>
        <p:spPr>
          <a:xfrm>
            <a:off x="695400" y="2721114"/>
            <a:ext cx="2969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Avenir Book" charset="0"/>
                <a:cs typeface="Avenir Book" charset="0"/>
              </a:rPr>
              <a:t>Week 5: Building Acoustics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	Lecture B.2</a:t>
            </a:r>
          </a:p>
        </p:txBody>
      </p:sp>
    </p:spTree>
    <p:extLst>
      <p:ext uri="{BB962C8B-B14F-4D97-AF65-F5344CB8AC3E}">
        <p14:creationId xmlns:p14="http://schemas.microsoft.com/office/powerpoint/2010/main" val="120793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9"/>
    </mc:Choice>
    <mc:Fallback>
      <p:transition spd="slow" advTm="97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2F06A0D-5AAE-4D05-8C72-4A312FC6B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1635806"/>
            <a:ext cx="3429000" cy="385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408D17-E926-4279-81BD-95ED8C9AC7D1}"/>
                  </a:ext>
                </a:extLst>
              </p:cNvPr>
              <p:cNvSpPr/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408D17-E926-4279-81BD-95ED8C9AC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0B323B-A4EB-41A5-91F4-7595C15DCFFE}"/>
                  </a:ext>
                </a:extLst>
              </p:cNvPr>
              <p:cNvSpPr txBox="1"/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Incident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0B323B-A4EB-41A5-91F4-7595C15D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blipFill>
                <a:blip r:embed="rId8"/>
                <a:stretch>
                  <a:fillRect l="-2027" b="-6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C31007-A297-4F8E-BC82-6EEC2EC92F76}"/>
                  </a:ext>
                </a:extLst>
              </p:cNvPr>
              <p:cNvSpPr txBox="1"/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Reflected wave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C31007-A297-4F8E-BC82-6EEC2EC9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blipFill>
                <a:blip r:embed="rId9"/>
                <a:stretch>
                  <a:fillRect l="-308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22D577-51F9-4086-968F-C52BF3381043}"/>
                  </a:ext>
                </a:extLst>
              </p:cNvPr>
              <p:cNvSpPr txBox="1"/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Transmitted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22D577-51F9-4086-968F-C52BF3381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blipFill>
                <a:blip r:embed="rId10"/>
                <a:stretch>
                  <a:fillRect l="-2041" b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29">
            <a:extLst>
              <a:ext uri="{FF2B5EF4-FFF2-40B4-BE49-F238E27FC236}">
                <a16:creationId xmlns:a16="http://schemas.microsoft.com/office/drawing/2014/main" id="{FC290704-42EB-4ECA-A5AD-83A97B85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DCF5F6C-E589-4103-B4CC-4BADFC7A2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9</a:t>
            </a:fld>
            <a:endParaRPr lang="nl-NL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FC84CA-8DA5-457A-83D6-A744B3F111D1}"/>
              </a:ext>
            </a:extLst>
          </p:cNvPr>
          <p:cNvGrpSpPr/>
          <p:nvPr/>
        </p:nvGrpSpPr>
        <p:grpSpPr>
          <a:xfrm>
            <a:off x="4740418" y="2707957"/>
            <a:ext cx="4464107" cy="1380338"/>
            <a:chOff x="4740418" y="2548617"/>
            <a:chExt cx="4464107" cy="1380338"/>
          </a:xfrm>
        </p:grpSpPr>
        <p:sp>
          <p:nvSpPr>
            <p:cNvPr id="3" name="Rectangle 2"/>
            <p:cNvSpPr/>
            <p:nvPr/>
          </p:nvSpPr>
          <p:spPr>
            <a:xfrm>
              <a:off x="4740418" y="2548617"/>
              <a:ext cx="446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Incident, reflected, and transmitted pressures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BE7490B-4C5C-4C71-92B9-662E7C4DC9D8}"/>
                    </a:ext>
                  </a:extLst>
                </p:cNvPr>
                <p:cNvSpPr txBox="1"/>
                <p:nvPr/>
              </p:nvSpPr>
              <p:spPr>
                <a:xfrm>
                  <a:off x="5117816" y="2970957"/>
                  <a:ext cx="3346364" cy="2564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BE7490B-4C5C-4C71-92B9-662E7C4DC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816" y="2970957"/>
                  <a:ext cx="3346364" cy="256480"/>
                </a:xfrm>
                <a:prstGeom prst="rect">
                  <a:avLst/>
                </a:prstGeom>
                <a:blipFill>
                  <a:blip r:embed="rId11"/>
                  <a:stretch>
                    <a:fillRect l="-1095" t="-11905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A60D88D-BE07-4230-8C24-9083F95E3EC4}"/>
                    </a:ext>
                  </a:extLst>
                </p:cNvPr>
                <p:cNvSpPr txBox="1"/>
                <p:nvPr/>
              </p:nvSpPr>
              <p:spPr>
                <a:xfrm>
                  <a:off x="5117797" y="3335119"/>
                  <a:ext cx="3615541" cy="2564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A60D88D-BE07-4230-8C24-9083F95E3E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797" y="3335119"/>
                  <a:ext cx="3615541" cy="256480"/>
                </a:xfrm>
                <a:prstGeom prst="rect">
                  <a:avLst/>
                </a:prstGeom>
                <a:blipFill>
                  <a:blip r:embed="rId12"/>
                  <a:stretch>
                    <a:fillRect l="-843" t="-11905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2358130-A216-40C7-8064-1B4EBB8883A5}"/>
                    </a:ext>
                  </a:extLst>
                </p:cNvPr>
                <p:cNvSpPr txBox="1"/>
                <p:nvPr/>
              </p:nvSpPr>
              <p:spPr>
                <a:xfrm>
                  <a:off x="5099303" y="3672475"/>
                  <a:ext cx="3482813" cy="2564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2358130-A216-40C7-8064-1B4EBB888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303" y="3672475"/>
                  <a:ext cx="3482813" cy="256480"/>
                </a:xfrm>
                <a:prstGeom prst="rect">
                  <a:avLst/>
                </a:prstGeom>
                <a:blipFill>
                  <a:blip r:embed="rId13"/>
                  <a:stretch>
                    <a:fillRect l="-874" t="-11628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41AD7-B76F-4096-B0FD-0E9ECF7F7867}"/>
              </a:ext>
            </a:extLst>
          </p:cNvPr>
          <p:cNvGrpSpPr/>
          <p:nvPr/>
        </p:nvGrpSpPr>
        <p:grpSpPr>
          <a:xfrm>
            <a:off x="4740418" y="4308420"/>
            <a:ext cx="5577125" cy="1337178"/>
            <a:chOff x="4740418" y="4149080"/>
            <a:chExt cx="5577125" cy="1337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4740418" y="4149080"/>
                  <a:ext cx="557712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Pressures on both sides of the partition (at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0418" y="4149080"/>
                  <a:ext cx="5577125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98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7B6309-188C-4A5A-815A-39A57C37EDE3}"/>
                    </a:ext>
                  </a:extLst>
                </p:cNvPr>
                <p:cNvSpPr txBox="1"/>
                <p:nvPr/>
              </p:nvSpPr>
              <p:spPr>
                <a:xfrm>
                  <a:off x="5090036" y="4545195"/>
                  <a:ext cx="310200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287B6309-188C-4A5A-815A-39A57C37E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36" y="4545195"/>
                  <a:ext cx="3102003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786" r="-1375" b="-3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B6A2815-CF63-4088-B103-10D931B7CBBC}"/>
                    </a:ext>
                  </a:extLst>
                </p:cNvPr>
                <p:cNvSpPr txBox="1"/>
                <p:nvPr/>
              </p:nvSpPr>
              <p:spPr>
                <a:xfrm>
                  <a:off x="6023992" y="4878452"/>
                  <a:ext cx="2351349" cy="2553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B6A2815-CF63-4088-B103-10D931B7CB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992" y="4878452"/>
                  <a:ext cx="2351349" cy="255391"/>
                </a:xfrm>
                <a:prstGeom prst="rect">
                  <a:avLst/>
                </a:prstGeom>
                <a:blipFill>
                  <a:blip r:embed="rId16"/>
                  <a:stretch>
                    <a:fillRect l="-259" t="-1190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B9C6DB-2F22-4F3C-A79A-6F966814898C}"/>
                    </a:ext>
                  </a:extLst>
                </p:cNvPr>
                <p:cNvSpPr txBox="1"/>
                <p:nvPr/>
              </p:nvSpPr>
              <p:spPr>
                <a:xfrm>
                  <a:off x="5090036" y="5229200"/>
                  <a:ext cx="3943451" cy="2570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2B9C6DB-2F22-4F3C-A79A-6F9668148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36" y="5229200"/>
                  <a:ext cx="3943451" cy="257058"/>
                </a:xfrm>
                <a:prstGeom prst="rect">
                  <a:avLst/>
                </a:prstGeom>
                <a:blipFill>
                  <a:blip r:embed="rId17"/>
                  <a:stretch>
                    <a:fillRect t="-14286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0D629B-18A7-4D79-A0D2-75FF25C2D5EA}"/>
              </a:ext>
            </a:extLst>
          </p:cNvPr>
          <p:cNvGrpSpPr/>
          <p:nvPr/>
        </p:nvGrpSpPr>
        <p:grpSpPr>
          <a:xfrm>
            <a:off x="4740418" y="5820588"/>
            <a:ext cx="5112568" cy="704756"/>
            <a:chOff x="4740418" y="5661248"/>
            <a:chExt cx="5112568" cy="704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140452D-65E6-4CA8-A48B-B5E6CE9A5A70}"/>
                    </a:ext>
                  </a:extLst>
                </p:cNvPr>
                <p:cNvSpPr/>
                <p:nvPr/>
              </p:nvSpPr>
              <p:spPr>
                <a:xfrm>
                  <a:off x="4740418" y="5661248"/>
                  <a:ext cx="511256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Displacement component of the partition (at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latin typeface="+mn-lt"/>
                      <a:ea typeface="Avenir Book" charset="0"/>
                      <a:cs typeface="Avenir Book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140452D-65E6-4CA8-A48B-B5E6CE9A5A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0418" y="5661248"/>
                  <a:ext cx="5112568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7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F4DF202-18DC-409D-8837-D1FE63AA9EDF}"/>
                    </a:ext>
                  </a:extLst>
                </p:cNvPr>
                <p:cNvSpPr txBox="1"/>
                <p:nvPr/>
              </p:nvSpPr>
              <p:spPr>
                <a:xfrm>
                  <a:off x="5147178" y="6106509"/>
                  <a:ext cx="2494914" cy="2594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sz="160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F4DF202-18DC-409D-8837-D1FE63AA9E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7178" y="6106509"/>
                  <a:ext cx="2494914" cy="259495"/>
                </a:xfrm>
                <a:prstGeom prst="rect">
                  <a:avLst/>
                </a:prstGeom>
                <a:blipFill>
                  <a:blip r:embed="rId19"/>
                  <a:stretch>
                    <a:fillRect l="-2195" t="-19048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7D6FF-84BF-45C1-A43A-5295BED67743}"/>
                  </a:ext>
                </a:extLst>
              </p:cNvPr>
              <p:cNvSpPr/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E7D6FF-84BF-45C1-A43A-5295BED67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  <a:blipFill>
                <a:blip r:embed="rId20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AE20D66-31A1-46FB-974B-D5C2D0BA2DA1}"/>
                  </a:ext>
                </a:extLst>
              </p:cNvPr>
              <p:cNvSpPr/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AE20D66-31A1-46FB-974B-D5C2D0BA2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  <a:blipFill>
                <a:blip r:embed="rId21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DAD561-5930-43F6-8B6F-E86AF1BBC54B}"/>
              </a:ext>
            </a:extLst>
          </p:cNvPr>
          <p:cNvCxnSpPr>
            <a:cxnSpLocks/>
          </p:cNvCxnSpPr>
          <p:nvPr/>
        </p:nvCxnSpPr>
        <p:spPr>
          <a:xfrm flipH="1" flipV="1">
            <a:off x="2565457" y="533162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6561658-EC0F-4E67-B28F-4354E71ECA6A}"/>
                  </a:ext>
                </a:extLst>
              </p:cNvPr>
              <p:cNvSpPr/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6561658-EC0F-4E67-B28F-4354E71EC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AA7EA642-0CB8-4BC8-B0A7-0AE64B3D622D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waves around a single leaf partition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A782D5-8B2C-4FD4-A934-19D39633DAB9}"/>
                  </a:ext>
                </a:extLst>
              </p:cNvPr>
              <p:cNvSpPr/>
              <p:nvPr/>
            </p:nvSpPr>
            <p:spPr>
              <a:xfrm>
                <a:off x="4740417" y="1728860"/>
                <a:ext cx="46419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Partition thickness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, mass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Very thin partition, no damping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Plane wave incidence with incidence angle θ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8A782D5-8B2C-4FD4-A934-19D39633D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17" y="1728860"/>
                <a:ext cx="4641976" cy="923330"/>
              </a:xfrm>
              <a:prstGeom prst="rect">
                <a:avLst/>
              </a:prstGeom>
              <a:blipFill>
                <a:blip r:embed="rId23"/>
                <a:stretch>
                  <a:fillRect l="-920" t="-3974" r="-13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C3FF93-6600-46F3-896A-86CB4ADB0BE4}"/>
              </a:ext>
            </a:extLst>
          </p:cNvPr>
          <p:cNvGrpSpPr/>
          <p:nvPr/>
        </p:nvGrpSpPr>
        <p:grpSpPr>
          <a:xfrm>
            <a:off x="681475" y="1606817"/>
            <a:ext cx="522238" cy="698045"/>
            <a:chOff x="681475" y="1606817"/>
            <a:chExt cx="522238" cy="6980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D6B2DF-061E-4131-A352-720941B46C32}"/>
                </a:ext>
              </a:extLst>
            </p:cNvPr>
            <p:cNvGrpSpPr/>
            <p:nvPr/>
          </p:nvGrpSpPr>
          <p:grpSpPr>
            <a:xfrm>
              <a:off x="681475" y="1806183"/>
              <a:ext cx="402401" cy="362896"/>
              <a:chOff x="695400" y="1692424"/>
              <a:chExt cx="648072" cy="58444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D175ABE-C732-4DFC-B8F2-14593E709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00" y="2276872"/>
                <a:ext cx="64807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5AA2183-25C0-49DC-9B25-C9DB218D09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400" y="1692424"/>
                <a:ext cx="0" cy="584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AAE0D-C0AF-4B0A-B2B5-5B88D35A3FBC}"/>
                </a:ext>
              </a:extLst>
            </p:cNvPr>
            <p:cNvSpPr txBox="1"/>
            <p:nvPr/>
          </p:nvSpPr>
          <p:spPr>
            <a:xfrm>
              <a:off x="1059701" y="1997085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DEE2E8-7290-405A-9443-7203EEA468A2}"/>
                </a:ext>
              </a:extLst>
            </p:cNvPr>
            <p:cNvSpPr txBox="1"/>
            <p:nvPr/>
          </p:nvSpPr>
          <p:spPr>
            <a:xfrm>
              <a:off x="683887" y="1606817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y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F5E29F-BD95-485D-B458-D7333BFC323F}"/>
              </a:ext>
            </a:extLst>
          </p:cNvPr>
          <p:cNvGrpSpPr/>
          <p:nvPr/>
        </p:nvGrpSpPr>
        <p:grpSpPr>
          <a:xfrm>
            <a:off x="1059701" y="4375324"/>
            <a:ext cx="1476884" cy="917859"/>
            <a:chOff x="1059701" y="4375324"/>
            <a:chExt cx="1476884" cy="917859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D98FE4A-EAA7-4C78-9EB7-D1E483EB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043" y="4653791"/>
              <a:ext cx="765457" cy="3687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881ECCA-1D66-487C-88D4-1209989EFC8E}"/>
                </a:ext>
              </a:extLst>
            </p:cNvPr>
            <p:cNvCxnSpPr>
              <a:cxnSpLocks/>
            </p:cNvCxnSpPr>
            <p:nvPr/>
          </p:nvCxnSpPr>
          <p:spPr>
            <a:xfrm>
              <a:off x="1501543" y="5022515"/>
              <a:ext cx="75295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C843C72-1D2B-4E8C-823B-2A435FB817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4074" y="4653790"/>
              <a:ext cx="22440" cy="36268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66B00CB-1593-4022-AC60-BAA535656594}"/>
                    </a:ext>
                  </a:extLst>
                </p:cNvPr>
                <p:cNvSpPr/>
                <p:nvPr/>
              </p:nvSpPr>
              <p:spPr>
                <a:xfrm>
                  <a:off x="1712861" y="4985406"/>
                  <a:ext cx="75520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1400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4472C4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66B00CB-1593-4022-AC60-BAA5356565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861" y="4985406"/>
                  <a:ext cx="755207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88CC747-CD6F-41CA-98D9-85B8F0E6E037}"/>
                    </a:ext>
                  </a:extLst>
                </p:cNvPr>
                <p:cNvSpPr/>
                <p:nvPr/>
              </p:nvSpPr>
              <p:spPr>
                <a:xfrm>
                  <a:off x="1059701" y="4375324"/>
                  <a:ext cx="732765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func>
                          <m:funcPr>
                            <m:ctrlPr>
                              <a:rPr lang="en-US" sz="1400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rgbClr val="447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sz="1400" dirty="0">
                    <a:solidFill>
                      <a:srgbClr val="4472C4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88CC747-CD6F-41CA-98D9-85B8F0E6E0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701" y="4375324"/>
                  <a:ext cx="732765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0E043E1-19D5-46A8-9E66-9655085789A2}"/>
                    </a:ext>
                  </a:extLst>
                </p:cNvPr>
                <p:cNvSpPr/>
                <p:nvPr/>
              </p:nvSpPr>
              <p:spPr>
                <a:xfrm>
                  <a:off x="2197582" y="4534993"/>
                  <a:ext cx="33900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400" dirty="0">
                    <a:solidFill>
                      <a:srgbClr val="4472C4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90E043E1-19D5-46A8-9E66-9655085789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582" y="4534993"/>
                  <a:ext cx="339003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332359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47"/>
    </mc:Choice>
    <mc:Fallback>
      <p:transition spd="slow" advTm="169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6019-1BBD-4D7E-89E9-80786978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5BD5-4F03-4BD5-ACEE-7F90CA0D74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10</a:t>
            </a:fld>
            <a:endParaRPr lang="nl-NL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6669F5-0EAA-495D-8774-24CE1075E75B}"/>
                  </a:ext>
                </a:extLst>
              </p:cNvPr>
              <p:cNvSpPr/>
              <p:nvPr/>
            </p:nvSpPr>
            <p:spPr>
              <a:xfrm>
                <a:off x="4612975" y="1800000"/>
                <a:ext cx="70321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Bending wave equation, </a:t>
                </a:r>
              </a:p>
              <a:p>
                <a:pPr lvl="0"/>
                <a:r>
                  <a:rPr lang="en-US" u="sng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imposed force is pressure difference over wall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(at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)</a:t>
                </a:r>
                <a:endPara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6669F5-0EAA-495D-8774-24CE1075E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75" y="1800000"/>
                <a:ext cx="7032104" cy="646331"/>
              </a:xfrm>
              <a:prstGeom prst="rect">
                <a:avLst/>
              </a:prstGeom>
              <a:blipFill>
                <a:blip r:embed="rId5"/>
                <a:stretch>
                  <a:fillRect l="-7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FDB982-F536-4E8C-932C-B8F30FAD1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538" y="2536623"/>
            <a:ext cx="2457546" cy="655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D1932-470D-4672-82D7-0E16B3262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0" y="1635806"/>
            <a:ext cx="3429000" cy="385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46C1A6-EDCA-4B06-A9D6-F281A67A10E1}"/>
                  </a:ext>
                </a:extLst>
              </p:cNvPr>
              <p:cNvSpPr/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46C1A6-EDCA-4B06-A9D6-F281A67A1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F8DCD6-1CF2-4450-8B10-441E7AA3CE1D}"/>
                  </a:ext>
                </a:extLst>
              </p:cNvPr>
              <p:cNvSpPr txBox="1"/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Incident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F8DCD6-1CF2-4450-8B10-441E7AA3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blipFill>
                <a:blip r:embed="rId9"/>
                <a:stretch>
                  <a:fillRect l="-2027" b="-6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226D3-22DE-4302-ABA6-DD0E1D889FE8}"/>
                  </a:ext>
                </a:extLst>
              </p:cNvPr>
              <p:cNvSpPr txBox="1"/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Reflected wave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7226D3-22DE-4302-ABA6-DD0E1D889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blipFill>
                <a:blip r:embed="rId10"/>
                <a:stretch>
                  <a:fillRect l="-308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F3F568-95E0-4226-A624-B0CDDB1E761C}"/>
                  </a:ext>
                </a:extLst>
              </p:cNvPr>
              <p:cNvSpPr txBox="1"/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Transmitted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F3F568-95E0-4226-A624-B0CDDB1E7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blipFill>
                <a:blip r:embed="rId11"/>
                <a:stretch>
                  <a:fillRect l="-2041" b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304AD9-A7CC-4EF7-BD63-E955B2178947}"/>
              </a:ext>
            </a:extLst>
          </p:cNvPr>
          <p:cNvCxnSpPr>
            <a:cxnSpLocks/>
          </p:cNvCxnSpPr>
          <p:nvPr/>
        </p:nvCxnSpPr>
        <p:spPr>
          <a:xfrm flipH="1" flipV="1">
            <a:off x="2565457" y="533162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2AB21C-DBA7-45F1-BB38-B191005F9023}"/>
                  </a:ext>
                </a:extLst>
              </p:cNvPr>
              <p:cNvSpPr/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2AB21C-DBA7-45F1-BB38-B191005F9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22443CD-3861-4DBD-8C71-E996438FC2F7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waves around a single leaf partition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5A499A-83C9-44F8-95FE-959A9624E4BC}"/>
              </a:ext>
            </a:extLst>
          </p:cNvPr>
          <p:cNvGrpSpPr/>
          <p:nvPr/>
        </p:nvGrpSpPr>
        <p:grpSpPr>
          <a:xfrm>
            <a:off x="4732957" y="3329242"/>
            <a:ext cx="3587552" cy="387790"/>
            <a:chOff x="4732957" y="3238781"/>
            <a:chExt cx="3587552" cy="3877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12D306-643C-4C91-825F-F59AD22C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6538" y="3238781"/>
              <a:ext cx="3193971" cy="3574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D1AF29-D525-4C93-AB16-FFD5043ACE3A}"/>
                </a:ext>
              </a:extLst>
            </p:cNvPr>
            <p:cNvSpPr txBox="1"/>
            <p:nvPr/>
          </p:nvSpPr>
          <p:spPr>
            <a:xfrm>
              <a:off x="4732957" y="325723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D9EDB0-91A4-4A02-AF39-C6B45BB84752}"/>
              </a:ext>
            </a:extLst>
          </p:cNvPr>
          <p:cNvGrpSpPr/>
          <p:nvPr/>
        </p:nvGrpSpPr>
        <p:grpSpPr>
          <a:xfrm>
            <a:off x="4600811" y="3956130"/>
            <a:ext cx="6322180" cy="1086691"/>
            <a:chOff x="4600811" y="3740106"/>
            <a:chExt cx="6322180" cy="108669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E3101BB-CA87-42F5-A16B-DBF917E17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23012"/>
            <a:stretch/>
          </p:blipFill>
          <p:spPr>
            <a:xfrm>
              <a:off x="4943872" y="4096518"/>
              <a:ext cx="3312368" cy="7302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F9FAF14-56A5-4DB7-96BC-7DC8AF6EFF66}"/>
                    </a:ext>
                  </a:extLst>
                </p:cNvPr>
                <p:cNvSpPr/>
                <p:nvPr/>
              </p:nvSpPr>
              <p:spPr>
                <a:xfrm>
                  <a:off x="4600811" y="3740106"/>
                  <a:ext cx="63221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Expressing the displacement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a14:m>
                  <a:r>
                    <a:rPr lang="en-US" i="1" dirty="0">
                      <a:latin typeface="+mn-lt"/>
                    </a:rPr>
                    <a:t> </a:t>
                  </a:r>
                  <a:r>
                    <a:rPr lang="en-US" dirty="0">
                      <a:latin typeface="+mn-lt"/>
                    </a:rPr>
                    <a:t>of the wall by its velocity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𝜔𝜉</m:t>
                      </m:r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F9FAF14-56A5-4DB7-96BC-7DC8AF6EFF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0811" y="3740106"/>
                  <a:ext cx="632218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86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A2A979-06C1-40EB-9A38-A4B6B49FB208}"/>
              </a:ext>
            </a:extLst>
          </p:cNvPr>
          <p:cNvGrpSpPr/>
          <p:nvPr/>
        </p:nvGrpSpPr>
        <p:grpSpPr>
          <a:xfrm>
            <a:off x="4993817" y="5956445"/>
            <a:ext cx="3631986" cy="424883"/>
            <a:chOff x="4993817" y="5740421"/>
            <a:chExt cx="3631986" cy="42488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6F37C8-2333-462E-82EB-D0273111BF88}"/>
                </a:ext>
              </a:extLst>
            </p:cNvPr>
            <p:cNvCxnSpPr/>
            <p:nvPr/>
          </p:nvCxnSpPr>
          <p:spPr>
            <a:xfrm>
              <a:off x="7401418" y="5981126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FA6752-28D5-4180-8FED-140FF4CF9148}"/>
                </a:ext>
              </a:extLst>
            </p:cNvPr>
            <p:cNvSpPr txBox="1"/>
            <p:nvPr/>
          </p:nvSpPr>
          <p:spPr>
            <a:xfrm>
              <a:off x="7977731" y="579597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(1)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8D3E22-CEE2-4EEF-BD0E-95CC435E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93817" y="5740421"/>
              <a:ext cx="2271082" cy="41399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DF0D6-3365-4F76-9ECE-C7D84AC7265E}"/>
              </a:ext>
            </a:extLst>
          </p:cNvPr>
          <p:cNvGrpSpPr/>
          <p:nvPr/>
        </p:nvGrpSpPr>
        <p:grpSpPr>
          <a:xfrm>
            <a:off x="6129358" y="4325462"/>
            <a:ext cx="5510541" cy="1624814"/>
            <a:chOff x="6129358" y="4109438"/>
            <a:chExt cx="5510541" cy="16248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D623470-B582-4531-912E-31169D073368}"/>
                    </a:ext>
                  </a:extLst>
                </p:cNvPr>
                <p:cNvSpPr txBox="1"/>
                <p:nvPr/>
              </p:nvSpPr>
              <p:spPr>
                <a:xfrm>
                  <a:off x="6788990" y="5106836"/>
                  <a:ext cx="741650" cy="2736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𝑒𝑓𝑓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D623470-B582-4531-912E-31169D073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8990" y="5106836"/>
                  <a:ext cx="741650" cy="273665"/>
                </a:xfrm>
                <a:prstGeom prst="rect">
                  <a:avLst/>
                </a:prstGeom>
                <a:blipFill>
                  <a:blip r:embed="rId17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E90D4EA-1382-41E3-A75E-BB6FE13C888E}"/>
                </a:ext>
              </a:extLst>
            </p:cNvPr>
            <p:cNvSpPr/>
            <p:nvPr/>
          </p:nvSpPr>
          <p:spPr>
            <a:xfrm>
              <a:off x="6129358" y="4109438"/>
              <a:ext cx="1872208" cy="780500"/>
            </a:xfrm>
            <a:prstGeom prst="roundRect">
              <a:avLst>
                <a:gd name="adj" fmla="val 3009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54C1049-3061-4159-89FC-A8401BC74E4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13624" y="4892055"/>
              <a:ext cx="360000" cy="36000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CE4E7F2-B0A9-46A6-A265-2C0CACA2A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61924" y="5072174"/>
              <a:ext cx="1186411" cy="662078"/>
            </a:xfrm>
            <a:prstGeom prst="rect">
              <a:avLst/>
            </a:prstGeom>
            <a:ln>
              <a:noFill/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D3A9940-4761-45B5-9405-347D381C7E9E}"/>
                </a:ext>
              </a:extLst>
            </p:cNvPr>
            <p:cNvSpPr txBox="1"/>
            <p:nvPr/>
          </p:nvSpPr>
          <p:spPr>
            <a:xfrm>
              <a:off x="10049324" y="4786322"/>
              <a:ext cx="1590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in lecture B.1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5B2FAC-91B4-4751-83F9-874798DF575F}"/>
                  </a:ext>
                </a:extLst>
              </p:cNvPr>
              <p:cNvSpPr/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5B2FAC-91B4-4751-83F9-874798DF5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  <a:blipFill>
                <a:blip r:embed="rId19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874C7A-C09C-4241-9793-BB70F97E0CC2}"/>
                  </a:ext>
                </a:extLst>
              </p:cNvPr>
              <p:cNvSpPr/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874C7A-C09C-4241-9793-BB70F97E0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  <a:blipFill>
                <a:blip r:embed="rId20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CDAC05-149D-4A24-8024-144328DE8716}"/>
                  </a:ext>
                </a:extLst>
              </p:cNvPr>
              <p:cNvSpPr/>
              <p:nvPr/>
            </p:nvSpPr>
            <p:spPr>
              <a:xfrm>
                <a:off x="8562730" y="2512636"/>
                <a:ext cx="3222870" cy="604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: specific mass of partition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>
                    <a:latin typeface="+mn-lt"/>
                  </a:rPr>
                  <a:t>: Bending stiffness of partition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CDAC05-149D-4A24-8024-144328DE8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30" y="2512636"/>
                <a:ext cx="3222870" cy="604076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EFF836-4A53-48BF-9C2E-33FEA9D5492B}"/>
                  </a:ext>
                </a:extLst>
              </p:cNvPr>
              <p:cNvSpPr/>
              <p:nvPr/>
            </p:nvSpPr>
            <p:spPr>
              <a:xfrm>
                <a:off x="9883190" y="3052797"/>
                <a:ext cx="1465145" cy="56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FEFF836-4A53-48BF-9C2E-33FEA9D54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190" y="3052797"/>
                <a:ext cx="1465145" cy="5665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3CC8E05F-CDF6-4B77-8876-F53EF75C3DC8}"/>
              </a:ext>
            </a:extLst>
          </p:cNvPr>
          <p:cNvSpPr/>
          <p:nvPr/>
        </p:nvSpPr>
        <p:spPr>
          <a:xfrm>
            <a:off x="8472264" y="2559307"/>
            <a:ext cx="3384376" cy="986437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A37B7E-B63A-4174-AED0-D6071B6FA4F0}"/>
              </a:ext>
            </a:extLst>
          </p:cNvPr>
          <p:cNvGrpSpPr/>
          <p:nvPr/>
        </p:nvGrpSpPr>
        <p:grpSpPr>
          <a:xfrm>
            <a:off x="681475" y="1606817"/>
            <a:ext cx="522238" cy="698045"/>
            <a:chOff x="681475" y="1606817"/>
            <a:chExt cx="522238" cy="69804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BD4F419-9F81-4048-B1BF-044CE2F8986E}"/>
                </a:ext>
              </a:extLst>
            </p:cNvPr>
            <p:cNvGrpSpPr/>
            <p:nvPr/>
          </p:nvGrpSpPr>
          <p:grpSpPr>
            <a:xfrm>
              <a:off x="681475" y="1806183"/>
              <a:ext cx="402401" cy="362896"/>
              <a:chOff x="695400" y="1692424"/>
              <a:chExt cx="648072" cy="584448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68AD60F-AC86-46A5-AB96-9391F3224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00" y="2276872"/>
                <a:ext cx="64807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EBBB5AD-5C8A-4ACD-B81D-12C83430C8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400" y="1692424"/>
                <a:ext cx="0" cy="584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273CDD-6084-4C96-A8E5-177454DCF1E1}"/>
                </a:ext>
              </a:extLst>
            </p:cNvPr>
            <p:cNvSpPr txBox="1"/>
            <p:nvPr/>
          </p:nvSpPr>
          <p:spPr>
            <a:xfrm>
              <a:off x="1059701" y="1997085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95FC82-F67D-4C21-839D-7460255DB122}"/>
                </a:ext>
              </a:extLst>
            </p:cNvPr>
            <p:cNvSpPr txBox="1"/>
            <p:nvPr/>
          </p:nvSpPr>
          <p:spPr>
            <a:xfrm>
              <a:off x="683887" y="1606817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y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8662E8-4079-4095-A68A-E630109A28B4}"/>
                  </a:ext>
                </a:extLst>
              </p:cNvPr>
              <p:cNvSpPr/>
              <p:nvPr/>
            </p:nvSpPr>
            <p:spPr>
              <a:xfrm>
                <a:off x="7325372" y="5138530"/>
                <a:ext cx="2099421" cy="650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38662E8-4079-4095-A68A-E630109A2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372" y="5138530"/>
                <a:ext cx="2099421" cy="6505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4771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71"/>
    </mc:Choice>
    <mc:Fallback>
      <p:transition spd="slow" advTm="109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2E91F09-631B-4220-B091-DCCA1D7A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A5EE2-3CF0-4A88-83F8-40C4001BF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11</a:t>
            </a:fld>
            <a:endParaRPr lang="nl-NL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D5B2D7-7FD1-4DFD-9AC9-A8C97CAAFE7A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waves around a single leaf partition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0BC856-2C5C-46AC-A80A-FFA67019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1635806"/>
            <a:ext cx="3429000" cy="385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48DF1D-E59C-480E-B97C-1268A03C61A5}"/>
                  </a:ext>
                </a:extLst>
              </p:cNvPr>
              <p:cNvSpPr/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48DF1D-E59C-480E-B97C-1268A03C6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F04CB-DD5A-4EB4-8A58-B5816647990C}"/>
                  </a:ext>
                </a:extLst>
              </p:cNvPr>
              <p:cNvSpPr txBox="1"/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Incident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F04CB-DD5A-4EB4-8A58-B5816647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blipFill>
                <a:blip r:embed="rId8"/>
                <a:stretch>
                  <a:fillRect l="-2027" b="-6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20CA88-B442-4F8D-8326-11B5B0282A5E}"/>
                  </a:ext>
                </a:extLst>
              </p:cNvPr>
              <p:cNvSpPr txBox="1"/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Reflected wave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20CA88-B442-4F8D-8326-11B5B028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blipFill>
                <a:blip r:embed="rId9"/>
                <a:stretch>
                  <a:fillRect l="-308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1426D9-D34B-49E0-8A98-26155BDAA1C8}"/>
              </a:ext>
            </a:extLst>
          </p:cNvPr>
          <p:cNvCxnSpPr>
            <a:cxnSpLocks/>
          </p:cNvCxnSpPr>
          <p:nvPr/>
        </p:nvCxnSpPr>
        <p:spPr>
          <a:xfrm flipH="1" flipV="1">
            <a:off x="2565457" y="533162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54C14C-6710-4C57-8468-1BCCC248191B}"/>
                  </a:ext>
                </a:extLst>
              </p:cNvPr>
              <p:cNvSpPr/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54C14C-6710-4C57-8468-1BCCC2481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1CE9A6-BB5A-4AF4-AF70-8B80CDD9B1E1}"/>
                  </a:ext>
                </a:extLst>
              </p:cNvPr>
              <p:cNvSpPr txBox="1"/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Transmitted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1CE9A6-BB5A-4AF4-AF70-8B80CDD9B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blipFill>
                <a:blip r:embed="rId11"/>
                <a:stretch>
                  <a:fillRect l="-2041" b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025898B-7AE6-4D11-A568-2507EE834D72}"/>
                  </a:ext>
                </a:extLst>
              </p:cNvPr>
              <p:cNvSpPr/>
              <p:nvPr/>
            </p:nvSpPr>
            <p:spPr>
              <a:xfrm>
                <a:off x="4612975" y="1800000"/>
                <a:ext cx="70321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u="sng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Normal velocity continuity 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(at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𝑥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venir Book" charset="0"/>
                        <a:cs typeface="Avenir Book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)</a:t>
                </a:r>
                <a:endPara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025898B-7AE6-4D11-A568-2507EE834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75" y="1800000"/>
                <a:ext cx="7032104" cy="369332"/>
              </a:xfrm>
              <a:prstGeom prst="rect">
                <a:avLst/>
              </a:prstGeom>
              <a:blipFill>
                <a:blip r:embed="rId12"/>
                <a:stretch>
                  <a:fillRect l="-7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85383-87B3-4B4F-A3C4-DAC70E1F049A}"/>
                  </a:ext>
                </a:extLst>
              </p:cNvPr>
              <p:cNvSpPr txBox="1"/>
              <p:nvPr/>
            </p:nvSpPr>
            <p:spPr>
              <a:xfrm>
                <a:off x="8676904" y="544687"/>
                <a:ext cx="292124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985383-87B3-4B4F-A3C4-DAC70E1F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904" y="544687"/>
                <a:ext cx="2921249" cy="224357"/>
              </a:xfrm>
              <a:prstGeom prst="rect">
                <a:avLst/>
              </a:prstGeom>
              <a:blipFill>
                <a:blip r:embed="rId13"/>
                <a:stretch>
                  <a:fillRect l="-833" t="-810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5F2798-F0FA-498B-B051-FC5EFFF6DCC3}"/>
                  </a:ext>
                </a:extLst>
              </p:cNvPr>
              <p:cNvSpPr txBox="1"/>
              <p:nvPr/>
            </p:nvSpPr>
            <p:spPr>
              <a:xfrm>
                <a:off x="8677370" y="815499"/>
                <a:ext cx="3156377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5F2798-F0FA-498B-B051-FC5EFFF6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7370" y="815499"/>
                <a:ext cx="3156377" cy="224357"/>
              </a:xfrm>
              <a:prstGeom prst="rect">
                <a:avLst/>
              </a:prstGeom>
              <a:blipFill>
                <a:blip r:embed="rId14"/>
                <a:stretch>
                  <a:fillRect l="-772" t="-10811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0B14EE-6AA9-4216-B015-3E8A5E8BEEFB}"/>
                  </a:ext>
                </a:extLst>
              </p:cNvPr>
              <p:cNvSpPr txBox="1"/>
              <p:nvPr/>
            </p:nvSpPr>
            <p:spPr>
              <a:xfrm>
                <a:off x="8697890" y="1067111"/>
                <a:ext cx="3041282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0B14EE-6AA9-4216-B015-3E8A5E8B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90" y="1067111"/>
                <a:ext cx="3041282" cy="224357"/>
              </a:xfrm>
              <a:prstGeom prst="rect">
                <a:avLst/>
              </a:prstGeom>
              <a:blipFill>
                <a:blip r:embed="rId15"/>
                <a:stretch>
                  <a:fillRect l="-1002" t="-810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09AFD0-1C0F-46DA-8CCC-B2E6EA1D3979}"/>
                  </a:ext>
                </a:extLst>
              </p:cNvPr>
              <p:cNvSpPr txBox="1"/>
              <p:nvPr/>
            </p:nvSpPr>
            <p:spPr>
              <a:xfrm>
                <a:off x="8682150" y="1371735"/>
                <a:ext cx="2177840" cy="227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09AFD0-1C0F-46DA-8CCC-B2E6EA1D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150" y="1371735"/>
                <a:ext cx="2177840" cy="227050"/>
              </a:xfrm>
              <a:prstGeom prst="rect">
                <a:avLst/>
              </a:prstGeom>
              <a:blipFill>
                <a:blip r:embed="rId16"/>
                <a:stretch>
                  <a:fillRect l="-2241" t="-16216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1B002E6-EB0A-4AE3-B3B6-AFD6AC6FDC5B}"/>
              </a:ext>
            </a:extLst>
          </p:cNvPr>
          <p:cNvGrpSpPr/>
          <p:nvPr/>
        </p:nvGrpSpPr>
        <p:grpSpPr>
          <a:xfrm>
            <a:off x="4995326" y="2722726"/>
            <a:ext cx="6368988" cy="1175858"/>
            <a:chOff x="4995326" y="2722726"/>
            <a:chExt cx="6368988" cy="1175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61E1A1-39FC-492D-8076-8515377AA467}"/>
                    </a:ext>
                  </a:extLst>
                </p:cNvPr>
                <p:cNvSpPr txBox="1"/>
                <p:nvPr/>
              </p:nvSpPr>
              <p:spPr>
                <a:xfrm>
                  <a:off x="4995326" y="2722726"/>
                  <a:ext cx="6368988" cy="5114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)=−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B61E1A1-39FC-492D-8076-8515377AA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5326" y="2722726"/>
                  <a:ext cx="6368988" cy="51142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3A9505C-1057-465F-BDBD-5F85301E5656}"/>
                    </a:ext>
                  </a:extLst>
                </p:cNvPr>
                <p:cNvSpPr txBox="1"/>
                <p:nvPr/>
              </p:nvSpPr>
              <p:spPr>
                <a:xfrm>
                  <a:off x="6146342" y="3392035"/>
                  <a:ext cx="1468222" cy="5065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𝑥𝑟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3A9505C-1057-465F-BDBD-5F85301E5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342" y="3392035"/>
                  <a:ext cx="1468222" cy="50654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7D65755-0ACA-47C8-8244-935E56A2AD08}"/>
                    </a:ext>
                  </a:extLst>
                </p:cNvPr>
                <p:cNvSpPr txBox="1"/>
                <p:nvPr/>
              </p:nvSpPr>
              <p:spPr>
                <a:xfrm>
                  <a:off x="7754206" y="3392035"/>
                  <a:ext cx="1264577" cy="5065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7D65755-0ACA-47C8-8244-935E56A2A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206" y="3392035"/>
                  <a:ext cx="1264577" cy="5065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059C3BC-5C13-4B17-B68F-B36396CE0E67}"/>
                </a:ext>
              </a:extLst>
            </p:cNvPr>
            <p:cNvSpPr/>
            <p:nvPr/>
          </p:nvSpPr>
          <p:spPr>
            <a:xfrm>
              <a:off x="5041765" y="3460643"/>
              <a:ext cx="11087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Similarly,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57D97D6-5E49-4BD3-9CE7-97444C6C9C2C}"/>
                </a:ext>
              </a:extLst>
            </p:cNvPr>
            <p:cNvSpPr/>
            <p:nvPr/>
          </p:nvSpPr>
          <p:spPr>
            <a:xfrm>
              <a:off x="7497328" y="3427545"/>
              <a:ext cx="3060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,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0FF663-17A0-4927-812C-F1391E40B9AB}"/>
                  </a:ext>
                </a:extLst>
              </p:cNvPr>
              <p:cNvSpPr/>
              <p:nvPr/>
            </p:nvSpPr>
            <p:spPr>
              <a:xfrm>
                <a:off x="5041765" y="3971995"/>
                <a:ext cx="1941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0FF663-17A0-4927-812C-F1391E40B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765" y="3971995"/>
                <a:ext cx="1941108" cy="369332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5B23DB7-23E1-4757-BF8F-5A31E9983BDA}"/>
                  </a:ext>
                </a:extLst>
              </p:cNvPr>
              <p:cNvSpPr/>
              <p:nvPr/>
            </p:nvSpPr>
            <p:spPr>
              <a:xfrm>
                <a:off x="4898966" y="2185570"/>
                <a:ext cx="1682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5B23DB7-23E1-4757-BF8F-5A31E9983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66" y="2185570"/>
                <a:ext cx="168238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A867B5-59EA-46D7-8954-E52749ABCDE9}"/>
              </a:ext>
            </a:extLst>
          </p:cNvPr>
          <p:cNvGrpSpPr/>
          <p:nvPr/>
        </p:nvGrpSpPr>
        <p:grpSpPr>
          <a:xfrm>
            <a:off x="6487983" y="2194328"/>
            <a:ext cx="3856489" cy="376812"/>
            <a:chOff x="6343967" y="2194328"/>
            <a:chExt cx="3856489" cy="376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E9762C1-B8F1-447F-BD71-500E24DB2FCF}"/>
                    </a:ext>
                  </a:extLst>
                </p:cNvPr>
                <p:cNvSpPr/>
                <p:nvPr/>
              </p:nvSpPr>
              <p:spPr>
                <a:xfrm>
                  <a:off x="6695497" y="2194328"/>
                  <a:ext cx="22194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E9762C1-B8F1-447F-BD71-500E24DB2F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5497" y="2194328"/>
                  <a:ext cx="2219454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890992-9119-4932-80CE-14F630009D11}"/>
                </a:ext>
              </a:extLst>
            </p:cNvPr>
            <p:cNvSpPr txBox="1"/>
            <p:nvPr/>
          </p:nvSpPr>
          <p:spPr>
            <a:xfrm>
              <a:off x="6343967" y="2201808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51C1DB-EEFB-490C-857F-224AB8F7DEBE}"/>
                </a:ext>
              </a:extLst>
            </p:cNvPr>
            <p:cNvCxnSpPr/>
            <p:nvPr/>
          </p:nvCxnSpPr>
          <p:spPr>
            <a:xfrm>
              <a:off x="8976071" y="2386962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236018-9F5C-4005-8EEF-C6FE05DCEC71}"/>
                </a:ext>
              </a:extLst>
            </p:cNvPr>
            <p:cNvSpPr txBox="1"/>
            <p:nvPr/>
          </p:nvSpPr>
          <p:spPr>
            <a:xfrm>
              <a:off x="9552384" y="220180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(2)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901676-08B0-4A7D-B896-14C068F4F0D0}"/>
              </a:ext>
            </a:extLst>
          </p:cNvPr>
          <p:cNvGrpSpPr/>
          <p:nvPr/>
        </p:nvGrpSpPr>
        <p:grpSpPr>
          <a:xfrm>
            <a:off x="8328733" y="4236180"/>
            <a:ext cx="3304548" cy="662104"/>
            <a:chOff x="8328733" y="4236180"/>
            <a:chExt cx="3304548" cy="662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FEBA27D-0C50-4E4A-8572-324DE2A9102D}"/>
                    </a:ext>
                  </a:extLst>
                </p:cNvPr>
                <p:cNvSpPr/>
                <p:nvPr/>
              </p:nvSpPr>
              <p:spPr>
                <a:xfrm>
                  <a:off x="8328733" y="4236180"/>
                  <a:ext cx="2122248" cy="6621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FEBA27D-0C50-4E4A-8572-324DE2A91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8733" y="4236180"/>
                  <a:ext cx="2122248" cy="66210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442B5C-F9E6-4A01-A272-B727BEC3E81F}"/>
                </a:ext>
              </a:extLst>
            </p:cNvPr>
            <p:cNvCxnSpPr/>
            <p:nvPr/>
          </p:nvCxnSpPr>
          <p:spPr>
            <a:xfrm>
              <a:off x="10408896" y="4541126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FA3F81-924D-4A78-BFF6-1EA56B3C0EC5}"/>
                </a:ext>
              </a:extLst>
            </p:cNvPr>
            <p:cNvSpPr txBox="1"/>
            <p:nvPr/>
          </p:nvSpPr>
          <p:spPr>
            <a:xfrm>
              <a:off x="10985209" y="435597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(2’)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620080-E429-4187-8867-DE17835CE70E}"/>
              </a:ext>
            </a:extLst>
          </p:cNvPr>
          <p:cNvGrpSpPr/>
          <p:nvPr/>
        </p:nvGrpSpPr>
        <p:grpSpPr>
          <a:xfrm>
            <a:off x="5314860" y="4382566"/>
            <a:ext cx="2785782" cy="391424"/>
            <a:chOff x="5314860" y="4382566"/>
            <a:chExt cx="2785782" cy="39142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34EB04-2ABD-4FFF-BB3E-948A7537C2E6}"/>
                </a:ext>
              </a:extLst>
            </p:cNvPr>
            <p:cNvCxnSpPr/>
            <p:nvPr/>
          </p:nvCxnSpPr>
          <p:spPr>
            <a:xfrm>
              <a:off x="6876506" y="4585925"/>
              <a:ext cx="5760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F0F16E5-6BD1-4857-B153-49BD60A81583}"/>
                </a:ext>
              </a:extLst>
            </p:cNvPr>
            <p:cNvSpPr txBox="1"/>
            <p:nvPr/>
          </p:nvSpPr>
          <p:spPr>
            <a:xfrm>
              <a:off x="7452570" y="440465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(3)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FC0ED9F-E731-4BF3-AB51-AF4EB2537F94}"/>
                    </a:ext>
                  </a:extLst>
                </p:cNvPr>
                <p:cNvSpPr/>
                <p:nvPr/>
              </p:nvSpPr>
              <p:spPr>
                <a:xfrm>
                  <a:off x="5314860" y="4382566"/>
                  <a:ext cx="14735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FC0ED9F-E731-4BF3-AB51-AF4EB2537F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860" y="4382566"/>
                  <a:ext cx="1473545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7B3231-4B8B-488B-84FD-38522B1994A8}"/>
                  </a:ext>
                </a:extLst>
              </p:cNvPr>
              <p:cNvSpPr/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7B3231-4B8B-488B-84FD-38522B19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76" y="5241079"/>
                <a:ext cx="1199816" cy="646331"/>
              </a:xfrm>
              <a:prstGeom prst="rect">
                <a:avLst/>
              </a:prstGeom>
              <a:blipFill>
                <a:blip r:embed="rId25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B6E52C-A384-4A75-B130-C045D558DA12}"/>
                  </a:ext>
                </a:extLst>
              </p:cNvPr>
              <p:cNvSpPr/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B6E52C-A384-4A75-B130-C045D558D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87" y="5241079"/>
                <a:ext cx="1240853" cy="646331"/>
              </a:xfrm>
              <a:prstGeom prst="rect">
                <a:avLst/>
              </a:prstGeom>
              <a:blipFill>
                <a:blip r:embed="rId26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9C029C1-2C82-41AA-AEDE-674E2FE27352}"/>
              </a:ext>
            </a:extLst>
          </p:cNvPr>
          <p:cNvGrpSpPr/>
          <p:nvPr/>
        </p:nvGrpSpPr>
        <p:grpSpPr>
          <a:xfrm>
            <a:off x="4608452" y="5082481"/>
            <a:ext cx="5592004" cy="1263282"/>
            <a:chOff x="4608452" y="5082481"/>
            <a:chExt cx="5592004" cy="126328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3E6D9F5-DC83-4D0D-ABE5-682F5C0ED26B}"/>
                </a:ext>
              </a:extLst>
            </p:cNvPr>
            <p:cNvSpPr/>
            <p:nvPr/>
          </p:nvSpPr>
          <p:spPr>
            <a:xfrm>
              <a:off x="4608452" y="5082481"/>
              <a:ext cx="55920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To calculate sound reduction index,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0D71A-0461-4221-9A8E-61B706082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720850" y="5487010"/>
              <a:ext cx="2081825" cy="85875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9C59451-9F9F-4316-83E3-B3227B07E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063502" y="5545619"/>
              <a:ext cx="2114141" cy="71543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913E88C-6260-40BA-9216-A961E89BA061}"/>
                </a:ext>
              </a:extLst>
            </p:cNvPr>
            <p:cNvCxnSpPr/>
            <p:nvPr/>
          </p:nvCxnSpPr>
          <p:spPr>
            <a:xfrm>
              <a:off x="7248128" y="5916387"/>
              <a:ext cx="4022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E67D66-CDEB-445F-BB9C-87B114387594}"/>
              </a:ext>
            </a:extLst>
          </p:cNvPr>
          <p:cNvGrpSpPr/>
          <p:nvPr/>
        </p:nvGrpSpPr>
        <p:grpSpPr>
          <a:xfrm>
            <a:off x="681475" y="1606817"/>
            <a:ext cx="522238" cy="698045"/>
            <a:chOff x="681475" y="1606817"/>
            <a:chExt cx="522238" cy="6980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ABD17D3-CD4B-496E-A247-A12BEF5989B9}"/>
                </a:ext>
              </a:extLst>
            </p:cNvPr>
            <p:cNvGrpSpPr/>
            <p:nvPr/>
          </p:nvGrpSpPr>
          <p:grpSpPr>
            <a:xfrm>
              <a:off x="681475" y="1806183"/>
              <a:ext cx="402401" cy="362896"/>
              <a:chOff x="695400" y="1692424"/>
              <a:chExt cx="648072" cy="584448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76A43A1-10BE-4D43-BE37-9FBF6A2AD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400" y="2276872"/>
                <a:ext cx="64807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CB8CB963-BCB6-46C9-9217-A51352494F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400" y="1692424"/>
                <a:ext cx="0" cy="5844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6B76AF-20E6-4320-B59F-4170E6B59860}"/>
                </a:ext>
              </a:extLst>
            </p:cNvPr>
            <p:cNvSpPr txBox="1"/>
            <p:nvPr/>
          </p:nvSpPr>
          <p:spPr>
            <a:xfrm>
              <a:off x="1059701" y="1997085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2D6B3E4-4AA4-40F4-B70E-399DBB7D8B2B}"/>
                </a:ext>
              </a:extLst>
            </p:cNvPr>
            <p:cNvSpPr txBox="1"/>
            <p:nvPr/>
          </p:nvSpPr>
          <p:spPr>
            <a:xfrm>
              <a:off x="683887" y="1606817"/>
              <a:ext cx="1440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576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854"/>
    </mc:Choice>
    <mc:Fallback>
      <p:transition spd="slow" advTm="176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2E91F09-631B-4220-B091-DCCA1D7A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A5EE2-3CF0-4A88-83F8-40C4001BF0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12</a:t>
            </a:fld>
            <a:endParaRPr lang="nl-NL"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E0BC856-2C5C-46AC-A80A-FFA67019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1635806"/>
            <a:ext cx="3429000" cy="385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48DF1D-E59C-480E-B97C-1268A03C61A5}"/>
                  </a:ext>
                </a:extLst>
              </p:cNvPr>
              <p:cNvSpPr/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venir Book" charset="0"/>
                          <a:cs typeface="Avenir Book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48DF1D-E59C-480E-B97C-1268A03C6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26" y="5610411"/>
                <a:ext cx="7975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F04CB-DD5A-4EB4-8A58-B5816647990C}"/>
                  </a:ext>
                </a:extLst>
              </p:cNvPr>
              <p:cNvSpPr txBox="1"/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Incident 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3F04CB-DD5A-4EB4-8A58-B58166479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715450" y="4540261"/>
                <a:ext cx="1846572" cy="338554"/>
              </a:xfrm>
              <a:prstGeom prst="rect">
                <a:avLst/>
              </a:prstGeom>
              <a:blipFill>
                <a:blip r:embed="rId8"/>
                <a:stretch>
                  <a:fillRect l="-2027" b="-6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20CA88-B442-4F8D-8326-11B5B0282A5E}"/>
                  </a:ext>
                </a:extLst>
              </p:cNvPr>
              <p:cNvSpPr txBox="1"/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Reflected wave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20CA88-B442-4F8D-8326-11B5B028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19506">
                <a:off x="703292" y="3649727"/>
                <a:ext cx="2019139" cy="338554"/>
              </a:xfrm>
              <a:prstGeom prst="rect">
                <a:avLst/>
              </a:prstGeom>
              <a:blipFill>
                <a:blip r:embed="rId9"/>
                <a:stretch>
                  <a:fillRect l="-308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B705B8-BDD3-4200-BEC4-67FFED846A8D}"/>
                  </a:ext>
                </a:extLst>
              </p:cNvPr>
              <p:cNvSpPr/>
              <p:nvPr/>
            </p:nvSpPr>
            <p:spPr>
              <a:xfrm>
                <a:off x="1083876" y="5241079"/>
                <a:ext cx="12112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B705B8-BDD3-4200-BEC4-67FFED846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76" y="5241079"/>
                <a:ext cx="121129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C7EC2E-EAEB-4E8A-92F0-398A3A64E051}"/>
                  </a:ext>
                </a:extLst>
              </p:cNvPr>
              <p:cNvSpPr/>
              <p:nvPr/>
            </p:nvSpPr>
            <p:spPr>
              <a:xfrm>
                <a:off x="2901487" y="5241079"/>
                <a:ext cx="1216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C7EC2E-EAEB-4E8A-92F0-398A3A64E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87" y="5241079"/>
                <a:ext cx="121661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1426D9-D34B-49E0-8A98-26155BDAA1C8}"/>
              </a:ext>
            </a:extLst>
          </p:cNvPr>
          <p:cNvCxnSpPr>
            <a:cxnSpLocks/>
          </p:cNvCxnSpPr>
          <p:nvPr/>
        </p:nvCxnSpPr>
        <p:spPr>
          <a:xfrm flipH="1" flipV="1">
            <a:off x="2565457" y="533162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54C14C-6710-4C57-8468-1BCCC248191B}"/>
                  </a:ext>
                </a:extLst>
              </p:cNvPr>
              <p:cNvSpPr/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54C14C-6710-4C57-8468-1BCCC2481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598" y="5916387"/>
                <a:ext cx="1105046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1CE9A6-BB5A-4AF4-AF70-8B80CDD9B1E1}"/>
                  </a:ext>
                </a:extLst>
              </p:cNvPr>
              <p:cNvSpPr txBox="1"/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Transmitted</a:t>
                </a:r>
              </a:p>
              <a:p>
                <a:r>
                  <a:rPr lang="en-US" sz="1600" dirty="0">
                    <a:solidFill>
                      <a:srgbClr val="000000"/>
                    </a:solidFill>
                    <a:latin typeface="+mn-lt"/>
                  </a:rPr>
                  <a:t>wave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1CE9A6-BB5A-4AF4-AF70-8B80CDD9B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0776">
                <a:off x="2941403" y="2266920"/>
                <a:ext cx="1365154" cy="584775"/>
              </a:xfrm>
              <a:prstGeom prst="rect">
                <a:avLst/>
              </a:prstGeom>
              <a:blipFill>
                <a:blip r:embed="rId13"/>
                <a:stretch>
                  <a:fillRect l="-2041" b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0FF663-17A0-4927-812C-F1391E40B9AB}"/>
                  </a:ext>
                </a:extLst>
              </p:cNvPr>
              <p:cNvSpPr/>
              <p:nvPr/>
            </p:nvSpPr>
            <p:spPr>
              <a:xfrm>
                <a:off x="8368200" y="2651535"/>
                <a:ext cx="13179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B0FF663-17A0-4927-812C-F1391E40B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200" y="2651535"/>
                <a:ext cx="1317925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A0F043-A9E2-4BD6-BA7B-798F9C76002B}"/>
                  </a:ext>
                </a:extLst>
              </p:cNvPr>
              <p:cNvSpPr/>
              <p:nvPr/>
            </p:nvSpPr>
            <p:spPr>
              <a:xfrm>
                <a:off x="5209422" y="2304001"/>
                <a:ext cx="2312300" cy="404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7A0F043-A9E2-4BD6-BA7B-798F9C7600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22" y="2304001"/>
                <a:ext cx="2312300" cy="4049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A4F1F270-C5C6-46E1-9119-6E9FE1977683}"/>
              </a:ext>
            </a:extLst>
          </p:cNvPr>
          <p:cNvSpPr/>
          <p:nvPr/>
        </p:nvSpPr>
        <p:spPr>
          <a:xfrm>
            <a:off x="4608452" y="1896701"/>
            <a:ext cx="5592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Equations (1), (2’), and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2A14F9-E6B7-4753-B1C2-88728854D581}"/>
                  </a:ext>
                </a:extLst>
              </p:cNvPr>
              <p:cNvSpPr/>
              <p:nvPr/>
            </p:nvSpPr>
            <p:spPr>
              <a:xfrm>
                <a:off x="8386911" y="2188378"/>
                <a:ext cx="1852174" cy="598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82A14F9-E6B7-4753-B1C2-88728854D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911" y="2188378"/>
                <a:ext cx="1852174" cy="5988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1E04FC3-4E06-49F4-A369-14CBC4FBD4B7}"/>
                  </a:ext>
                </a:extLst>
              </p:cNvPr>
              <p:cNvSpPr/>
              <p:nvPr/>
            </p:nvSpPr>
            <p:spPr>
              <a:xfrm>
                <a:off x="4828030" y="3506137"/>
                <a:ext cx="2745110" cy="598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1E04FC3-4E06-49F4-A369-14CBC4FB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0" y="3506137"/>
                <a:ext cx="2745110" cy="5988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48971004-6082-4024-8ADE-8E0E2A1AE69D}"/>
              </a:ext>
            </a:extLst>
          </p:cNvPr>
          <p:cNvSpPr txBox="1"/>
          <p:nvPr/>
        </p:nvSpPr>
        <p:spPr>
          <a:xfrm>
            <a:off x="7599165" y="36445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  <a:sym typeface="Wingdings" panose="05000000000000000000" pitchFamily="2" charset="2"/>
              </a:rPr>
              <a:t>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DB62B2-E544-4F2C-AA3E-A588B68D44BF}"/>
                  </a:ext>
                </a:extLst>
              </p:cNvPr>
              <p:cNvSpPr/>
              <p:nvPr/>
            </p:nvSpPr>
            <p:spPr>
              <a:xfrm>
                <a:off x="7968208" y="3429000"/>
                <a:ext cx="2673360" cy="740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DB62B2-E544-4F2C-AA3E-A588B68D4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3429000"/>
                <a:ext cx="2673360" cy="74078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1CF6E76D-A168-4198-850D-A9ADA9BE8DDE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of single leaf partitions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BDDA1-2205-45E4-BCE8-06AE598D340B}"/>
              </a:ext>
            </a:extLst>
          </p:cNvPr>
          <p:cNvGrpSpPr/>
          <p:nvPr/>
        </p:nvGrpSpPr>
        <p:grpSpPr>
          <a:xfrm>
            <a:off x="4632066" y="4302413"/>
            <a:ext cx="5592004" cy="1188406"/>
            <a:chOff x="4632066" y="4302413"/>
            <a:chExt cx="5592004" cy="11884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5FBB00A-0B7D-4F51-B730-631CBFBB618F}"/>
                </a:ext>
              </a:extLst>
            </p:cNvPr>
            <p:cNvSpPr/>
            <p:nvPr/>
          </p:nvSpPr>
          <p:spPr>
            <a:xfrm>
              <a:off x="4632066" y="4302413"/>
              <a:ext cx="55920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u="sng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Sound reduction index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9E9F4CF-B462-46F6-8655-0F446C2103F0}"/>
                    </a:ext>
                  </a:extLst>
                </p:cNvPr>
                <p:cNvSpPr txBox="1"/>
                <p:nvPr/>
              </p:nvSpPr>
              <p:spPr>
                <a:xfrm>
                  <a:off x="4907378" y="4708232"/>
                  <a:ext cx="4617546" cy="782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=10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𝑒𝑓𝑓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A9E9F4CF-B462-46F6-8655-0F446C2103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378" y="4708232"/>
                  <a:ext cx="4617546" cy="78258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D441377-B4B3-47D4-A273-DD6D0387118E}"/>
              </a:ext>
            </a:extLst>
          </p:cNvPr>
          <p:cNvSpPr/>
          <p:nvPr/>
        </p:nvSpPr>
        <p:spPr>
          <a:xfrm>
            <a:off x="4794374" y="232344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(1):</a:t>
            </a:r>
            <a:endParaRPr lang="en-US" dirty="0">
              <a:latin typeface="+mn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9DFDFF-AF6E-4DC1-B7B6-BCBEF7F4648A}"/>
              </a:ext>
            </a:extLst>
          </p:cNvPr>
          <p:cNvSpPr/>
          <p:nvPr/>
        </p:nvSpPr>
        <p:spPr>
          <a:xfrm>
            <a:off x="7925504" y="229533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(2’):</a:t>
            </a:r>
            <a:endParaRPr lang="en-US" dirty="0">
              <a:latin typeface="+mn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CE6691-7AD9-46F8-BDC3-48635FBB880C}"/>
              </a:ext>
            </a:extLst>
          </p:cNvPr>
          <p:cNvSpPr/>
          <p:nvPr/>
        </p:nvSpPr>
        <p:spPr>
          <a:xfrm>
            <a:off x="7942069" y="268712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(3):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702B51-7FF1-4E9A-8DA2-08BC49B08871}"/>
                  </a:ext>
                </a:extLst>
              </p:cNvPr>
              <p:cNvSpPr txBox="1"/>
              <p:nvPr/>
            </p:nvSpPr>
            <p:spPr>
              <a:xfrm>
                <a:off x="6615154" y="5563423"/>
                <a:ext cx="4123500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E702B51-7FF1-4E9A-8DA2-08BC49B0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54" y="5563423"/>
                <a:ext cx="4123500" cy="7825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13DA117-FF49-4A99-BE6D-85E9DBA5972A}"/>
              </a:ext>
            </a:extLst>
          </p:cNvPr>
          <p:cNvSpPr/>
          <p:nvPr/>
        </p:nvSpPr>
        <p:spPr>
          <a:xfrm>
            <a:off x="4603665" y="3139446"/>
            <a:ext cx="2975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Substitute (2’) and (3) to (1)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4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73"/>
    </mc:Choice>
    <mc:Fallback xmlns="">
      <p:transition spd="slow" advTm="4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24932" y="3236783"/>
            <a:ext cx="509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Approximately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6 dB increase </a:t>
            </a:r>
            <a:br>
              <a:rPr lang="en-US" dirty="0">
                <a:solidFill>
                  <a:srgbClr val="000000"/>
                </a:solidFill>
                <a:latin typeface="+mn-lt"/>
              </a:rPr>
            </a:br>
            <a:r>
              <a:rPr lang="en-US" dirty="0">
                <a:solidFill>
                  <a:srgbClr val="000000"/>
                </a:solidFill>
                <a:latin typeface="+mn-lt"/>
              </a:rPr>
              <a:t>for doubling frequency (+ 6 dB/octave)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31904" y="1639027"/>
                <a:ext cx="467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(i) For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 or normal incidence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)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1639027"/>
                <a:ext cx="4679206" cy="369332"/>
              </a:xfrm>
              <a:prstGeom prst="rect">
                <a:avLst/>
              </a:prstGeom>
              <a:blipFill>
                <a:blip r:embed="rId5"/>
                <a:stretch>
                  <a:fillRect l="-104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2879801"/>
            <a:ext cx="4679207" cy="3594172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D663086A-B6D9-4B5E-AF89-A1E32189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90A47D-8D85-49E6-98C7-6EBB9F8A1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13</a:t>
            </a:fld>
            <a:endParaRPr lang="nl-NL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C15C7-D76B-4188-9320-37CE284E1A7F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/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>
            <a:extLst>
              <a:ext uri="{FF2B5EF4-FFF2-40B4-BE49-F238E27FC236}">
                <a16:creationId xmlns:a16="http://schemas.microsoft.com/office/drawing/2014/main" id="{77F16F3C-AEB8-4AA8-8199-C1A89D6F8654}"/>
              </a:ext>
            </a:extLst>
          </p:cNvPr>
          <p:cNvSpPr/>
          <p:nvPr/>
        </p:nvSpPr>
        <p:spPr>
          <a:xfrm>
            <a:off x="9827192" y="2301109"/>
            <a:ext cx="282401" cy="261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ACC6ED-304D-4CF0-972E-8D17E3D989C1}"/>
              </a:ext>
            </a:extLst>
          </p:cNvPr>
          <p:cNvSpPr/>
          <p:nvPr/>
        </p:nvSpPr>
        <p:spPr>
          <a:xfrm>
            <a:off x="9653735" y="2301110"/>
            <a:ext cx="18199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76DDE6-69B5-410F-97CC-0E964EC94C03}"/>
                  </a:ext>
                </a:extLst>
              </p:cNvPr>
              <p:cNvSpPr txBox="1"/>
              <p:nvPr/>
            </p:nvSpPr>
            <p:spPr>
              <a:xfrm>
                <a:off x="5547168" y="2222332"/>
                <a:ext cx="517731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76DDE6-69B5-410F-97CC-0E964EC9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68" y="2222332"/>
                <a:ext cx="5177315" cy="88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44279C8-4D7E-4C20-8D98-49811A251C25}"/>
              </a:ext>
            </a:extLst>
          </p:cNvPr>
          <p:cNvSpPr txBox="1"/>
          <p:nvPr/>
        </p:nvSpPr>
        <p:spPr>
          <a:xfrm rot="20202987">
            <a:off x="2053722" y="3844008"/>
            <a:ext cx="15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Normal incidence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B01CF4-9039-411B-86CD-0948B0B50DC7}"/>
              </a:ext>
            </a:extLst>
          </p:cNvPr>
          <p:cNvGrpSpPr/>
          <p:nvPr/>
        </p:nvGrpSpPr>
        <p:grpSpPr>
          <a:xfrm>
            <a:off x="1187277" y="4642047"/>
            <a:ext cx="1612620" cy="838790"/>
            <a:chOff x="1187277" y="4642047"/>
            <a:chExt cx="1612620" cy="83879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415F69-7807-40D2-BB06-A5CC0EFE5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642047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397EFE2-46B1-4FC2-A363-04139661F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277" y="4806281"/>
              <a:ext cx="673910" cy="2847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AFBFE4F-A03B-41F5-9046-3E387F29E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717643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B6043E-DB6A-467A-A81C-DAF488E2402C}"/>
                </a:ext>
              </a:extLst>
            </p:cNvPr>
            <p:cNvSpPr txBox="1"/>
            <p:nvPr/>
          </p:nvSpPr>
          <p:spPr>
            <a:xfrm rot="20257264">
              <a:off x="1555730" y="4658266"/>
              <a:ext cx="1244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+ 6 dB/octave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2158CF-0163-4D53-B9C4-FFBEFAD30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5236250"/>
              <a:ext cx="687976" cy="2445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BA0B69-4FBE-4BCB-A8CA-21AB81EF28B9}"/>
              </a:ext>
            </a:extLst>
          </p:cNvPr>
          <p:cNvGrpSpPr/>
          <p:nvPr/>
        </p:nvGrpSpPr>
        <p:grpSpPr>
          <a:xfrm>
            <a:off x="1231561" y="4675180"/>
            <a:ext cx="1070806" cy="1134795"/>
            <a:chOff x="1231561" y="4675180"/>
            <a:chExt cx="1070806" cy="1134795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F7FAC22-59AC-4E21-BFB3-03DAB18AC63B}"/>
                </a:ext>
              </a:extLst>
            </p:cNvPr>
            <p:cNvCxnSpPr/>
            <p:nvPr/>
          </p:nvCxnSpPr>
          <p:spPr>
            <a:xfrm>
              <a:off x="1418142" y="4675180"/>
              <a:ext cx="244890" cy="8969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814C528-D99F-469C-908B-7CF3C0C86462}"/>
                    </a:ext>
                  </a:extLst>
                </p:cNvPr>
                <p:cNvSpPr/>
                <p:nvPr/>
              </p:nvSpPr>
              <p:spPr>
                <a:xfrm>
                  <a:off x="1231561" y="5502198"/>
                  <a:ext cx="107080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latin typeface="+mn-lt"/>
                    </a:rPr>
                    <a:t> increasing</a:t>
                  </a: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814C528-D99F-469C-908B-7CF3C0C86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61" y="5502198"/>
                  <a:ext cx="1070806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E23A9D-09F7-4E52-B4CB-D780C9CA70D7}"/>
              </a:ext>
            </a:extLst>
          </p:cNvPr>
          <p:cNvCxnSpPr>
            <a:cxnSpLocks/>
          </p:cNvCxnSpPr>
          <p:nvPr/>
        </p:nvCxnSpPr>
        <p:spPr>
          <a:xfrm flipH="1">
            <a:off x="3764213" y="1938876"/>
            <a:ext cx="578934" cy="5797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0E0738-D723-4FC2-B388-816BD7CC682E}"/>
              </a:ext>
            </a:extLst>
          </p:cNvPr>
          <p:cNvSpPr/>
          <p:nvPr/>
        </p:nvSpPr>
        <p:spPr>
          <a:xfrm>
            <a:off x="5741990" y="3962446"/>
            <a:ext cx="48639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Approximately 6 dB increase for doubling mass</a:t>
            </a:r>
            <a:br>
              <a:rPr lang="en-US" dirty="0">
                <a:solidFill>
                  <a:srgbClr val="000000"/>
                </a:solidFill>
                <a:latin typeface="+mn-lt"/>
              </a:rPr>
            </a:br>
            <a:r>
              <a:rPr lang="en-US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Mass law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Mass controlled region</a:t>
            </a:r>
          </a:p>
        </p:txBody>
      </p:sp>
    </p:spTree>
    <p:extLst>
      <p:ext uri="{BB962C8B-B14F-4D97-AF65-F5344CB8AC3E}">
        <p14:creationId xmlns:p14="http://schemas.microsoft.com/office/powerpoint/2010/main" val="155546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"/>
    </mc:Choice>
    <mc:Fallback xmlns="">
      <p:transition spd="slow" advTm="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8" grpId="0" animBg="1"/>
      <p:bldP spid="79" grpId="0" animBg="1"/>
      <p:bldP spid="41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31904" y="1639027"/>
                <a:ext cx="467920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(ii) For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,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1639027"/>
                <a:ext cx="4679206" cy="375552"/>
              </a:xfrm>
              <a:prstGeom prst="rect">
                <a:avLst/>
              </a:prstGeom>
              <a:blipFill>
                <a:blip r:embed="rId4"/>
                <a:stretch>
                  <a:fillRect l="-1042" t="-114754" b="-1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879801"/>
            <a:ext cx="4679207" cy="3594172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D663086A-B6D9-4B5E-AF89-A1E32189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90A47D-8D85-49E6-98C7-6EBB9F8A1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14</a:t>
            </a:fld>
            <a:endParaRPr lang="nl-NL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C15C7-D76B-4188-9320-37CE284E1A7F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/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E3EB56-9E72-40D3-AE7B-FB3229E267B8}"/>
                  </a:ext>
                </a:extLst>
              </p:cNvPr>
              <p:cNvSpPr txBox="1"/>
              <p:nvPr/>
            </p:nvSpPr>
            <p:spPr>
              <a:xfrm>
                <a:off x="5621672" y="2161793"/>
                <a:ext cx="19638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FE3EB56-9E72-40D3-AE7B-FB3229E26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72" y="2161793"/>
                <a:ext cx="1963807" cy="276999"/>
              </a:xfrm>
              <a:prstGeom prst="rect">
                <a:avLst/>
              </a:prstGeom>
              <a:blipFill>
                <a:blip r:embed="rId7"/>
                <a:stretch>
                  <a:fillRect l="-1863" t="-4444" r="-248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44279C8-4D7E-4C20-8D98-49811A251C25}"/>
              </a:ext>
            </a:extLst>
          </p:cNvPr>
          <p:cNvSpPr txBox="1"/>
          <p:nvPr/>
        </p:nvSpPr>
        <p:spPr>
          <a:xfrm rot="20202987">
            <a:off x="2053722" y="3844008"/>
            <a:ext cx="15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Normal incidence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AB8E6-7230-4835-8387-0BE4D1DC5501}"/>
              </a:ext>
            </a:extLst>
          </p:cNvPr>
          <p:cNvSpPr txBox="1"/>
          <p:nvPr/>
        </p:nvSpPr>
        <p:spPr>
          <a:xfrm>
            <a:off x="5754811" y="2564904"/>
            <a:ext cx="443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u="sng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Total transmission (no sound insulation)!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86EBD7-6E54-4C79-95CD-833DEBEA007B}"/>
              </a:ext>
            </a:extLst>
          </p:cNvPr>
          <p:cNvGrpSpPr/>
          <p:nvPr/>
        </p:nvGrpSpPr>
        <p:grpSpPr>
          <a:xfrm>
            <a:off x="2727533" y="5598000"/>
            <a:ext cx="2533239" cy="495942"/>
            <a:chOff x="2727533" y="5598000"/>
            <a:chExt cx="2533239" cy="49594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9730495-FF92-4821-88BE-C12382DDD50B}"/>
                </a:ext>
              </a:extLst>
            </p:cNvPr>
            <p:cNvSpPr/>
            <p:nvPr/>
          </p:nvSpPr>
          <p:spPr>
            <a:xfrm>
              <a:off x="3293293" y="5992989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96FCEFD-11FF-48C7-916C-3C59859AC29F}"/>
                </a:ext>
              </a:extLst>
            </p:cNvPr>
            <p:cNvSpPr/>
            <p:nvPr/>
          </p:nvSpPr>
          <p:spPr>
            <a:xfrm>
              <a:off x="3932488" y="5987523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873BB29-A874-4BC9-B9D3-935DFAB0748C}"/>
                </a:ext>
              </a:extLst>
            </p:cNvPr>
            <p:cNvSpPr/>
            <p:nvPr/>
          </p:nvSpPr>
          <p:spPr>
            <a:xfrm>
              <a:off x="4624667" y="5987522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8495A2-2C36-48FE-B6AF-7AF67FE6A0DC}"/>
                </a:ext>
              </a:extLst>
            </p:cNvPr>
            <p:cNvSpPr txBox="1"/>
            <p:nvPr/>
          </p:nvSpPr>
          <p:spPr>
            <a:xfrm>
              <a:off x="2727533" y="5598000"/>
              <a:ext cx="25332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+mn-lt"/>
                </a:rPr>
                <a:t>Coincidence frequencies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D11FF7-CEE0-4988-98E0-5D4E581D9868}"/>
              </a:ext>
            </a:extLst>
          </p:cNvPr>
          <p:cNvSpPr txBox="1"/>
          <p:nvPr/>
        </p:nvSpPr>
        <p:spPr>
          <a:xfrm>
            <a:off x="4079675" y="2472802"/>
            <a:ext cx="64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= 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60FDF4-04F5-4E0A-99D9-712C5FD0545B}"/>
              </a:ext>
            </a:extLst>
          </p:cNvPr>
          <p:cNvCxnSpPr/>
          <p:nvPr/>
        </p:nvCxnSpPr>
        <p:spPr>
          <a:xfrm>
            <a:off x="3328523" y="2492896"/>
            <a:ext cx="129614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871921-0DA4-4190-AADF-56AED0A62F15}"/>
              </a:ext>
            </a:extLst>
          </p:cNvPr>
          <p:cNvCxnSpPr/>
          <p:nvPr/>
        </p:nvCxnSpPr>
        <p:spPr>
          <a:xfrm flipV="1">
            <a:off x="943174" y="3331592"/>
            <a:ext cx="3960440" cy="171442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029C72-CDD8-4CBB-8A89-958C88ABF9EB}"/>
              </a:ext>
            </a:extLst>
          </p:cNvPr>
          <p:cNvGrpSpPr/>
          <p:nvPr/>
        </p:nvGrpSpPr>
        <p:grpSpPr>
          <a:xfrm>
            <a:off x="5447928" y="3068960"/>
            <a:ext cx="6511388" cy="3476346"/>
            <a:chOff x="5561276" y="3068960"/>
            <a:chExt cx="6511388" cy="347634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C04356-F740-49D1-8A37-4F281626B440}"/>
                </a:ext>
              </a:extLst>
            </p:cNvPr>
            <p:cNvGrpSpPr/>
            <p:nvPr/>
          </p:nvGrpSpPr>
          <p:grpSpPr>
            <a:xfrm>
              <a:off x="5561276" y="3068960"/>
              <a:ext cx="6511388" cy="3476346"/>
              <a:chOff x="5561276" y="3195899"/>
              <a:chExt cx="6511388" cy="347634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81C91F9-C9D0-4ED6-BDF2-EE87AE579CA3}"/>
                  </a:ext>
                </a:extLst>
              </p:cNvPr>
              <p:cNvGrpSpPr/>
              <p:nvPr/>
            </p:nvGrpSpPr>
            <p:grpSpPr>
              <a:xfrm>
                <a:off x="5561276" y="3195899"/>
                <a:ext cx="6511388" cy="3476346"/>
                <a:chOff x="5561276" y="3195899"/>
                <a:chExt cx="6511388" cy="3476346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F216A1-B32F-46E6-A191-515FD03E5426}"/>
                    </a:ext>
                  </a:extLst>
                </p:cNvPr>
                <p:cNvSpPr txBox="1"/>
                <p:nvPr/>
              </p:nvSpPr>
              <p:spPr>
                <a:xfrm>
                  <a:off x="5561276" y="3195899"/>
                  <a:ext cx="50937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0000"/>
                      </a:solidFill>
                      <a:latin typeface="+mn-lt"/>
                      <a:sym typeface="Wingdings" panose="05000000000000000000" pitchFamily="2" charset="2"/>
                    </a:rPr>
                    <a:t>Coincidence frequency</a:t>
                  </a:r>
                  <a:endParaRPr lang="en-US" b="1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  <p:sp>
              <p:nvSpPr>
                <p:cNvPr id="2" name="AutoShape 2">
                  <a:extLst>
                    <a:ext uri="{FF2B5EF4-FFF2-40B4-BE49-F238E27FC236}">
                      <a16:creationId xmlns:a16="http://schemas.microsoft.com/office/drawing/2014/main" id="{74F55054-E7AC-4B2B-9F27-BA5B28F7287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779944" y="3235716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6D248D5-1606-49E7-8C15-1D1AF1D8FF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4374" y="3716643"/>
                  <a:ext cx="1786660" cy="146145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1933FAA2-2250-44B3-A316-C217DA3EE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1276" y="5413502"/>
                      <a:ext cx="6511388" cy="125874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+mn-lt"/>
                        </a:rPr>
                        <a:t>Pressure maxima and minima are spatially matched </a:t>
                      </a:r>
                      <a:r>
                        <a:rPr lang="en-US" dirty="0">
                          <a:latin typeface="+mn-lt"/>
                          <a:sym typeface="Wingdings" panose="05000000000000000000" pitchFamily="2" charset="2"/>
                        </a:rPr>
                        <a:t> energy is easily transmitted from the air into the partition and vice versa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+mn-lt"/>
                        </a:rPr>
                        <a:t>Dependent on the incidence angle (c.f.,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den>
                              </m:f>
                            </m:e>
                          </m:rad>
                        </m:oMath>
                      </a14:m>
                      <a:r>
                        <a:rPr lang="en-US" dirty="0">
                          <a:latin typeface="+mn-lt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>
                          <a:latin typeface="+mn-lt"/>
                        </a:rPr>
                        <a:t>Critical frequency (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a14:m>
                      <a:r>
                        <a:rPr lang="en-US" dirty="0">
                          <a:latin typeface="+mn-lt"/>
                        </a:rPr>
                        <a:t>) is lowest coincidence frequency</a:t>
                      </a:r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1933FAA2-2250-44B3-A316-C217DA3EE8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61276" y="5413502"/>
                      <a:ext cx="6511388" cy="125874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843" t="-2899" b="-183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2710EB7B-76C5-4781-B966-9436B9078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6200" y="3195899"/>
                      <a:ext cx="1976182" cy="37555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𝝎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𝒄𝒐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type m:val="lin"/>
                                <m:ctrlP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num>
                              <m:den>
                                <m:func>
                                  <m:funcPr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func>
                              </m:den>
                            </m:f>
                          </m:oMath>
                        </m:oMathPara>
                      </a14:m>
                      <a:endParaRPr lang="en-US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2710EB7B-76C5-4781-B966-9436B9078A6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96200" y="3195899"/>
                      <a:ext cx="1976182" cy="37555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12903" b="-17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E8736BA-9257-4CAE-9623-7EA7117CB756}"/>
                    </a:ext>
                  </a:extLst>
                </p:cNvPr>
                <p:cNvSpPr/>
                <p:nvPr/>
              </p:nvSpPr>
              <p:spPr>
                <a:xfrm>
                  <a:off x="7632367" y="3951510"/>
                  <a:ext cx="424847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“projection” of the wavenumber (or the wavelength) in air corresponds to the bending wavenumber of the wall</a:t>
                  </a:r>
                </a:p>
              </p:txBody>
            </p:sp>
          </p:grpSp>
          <p:cxnSp>
            <p:nvCxnSpPr>
              <p:cNvPr id="5" name="Connector: Elbow 4">
                <a:extLst>
                  <a:ext uri="{FF2B5EF4-FFF2-40B4-BE49-F238E27FC236}">
                    <a16:creationId xmlns:a16="http://schemas.microsoft.com/office/drawing/2014/main" id="{E2A97EF5-9414-4344-8AA8-5C224FC4C760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 rot="10800000">
                <a:off x="8884292" y="3571452"/>
                <a:ext cx="308053" cy="21758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F4B21F9-D729-4D9B-B31C-346806E8A6F5}"/>
                      </a:ext>
                    </a:extLst>
                  </p:cNvPr>
                  <p:cNvSpPr txBox="1"/>
                  <p:nvPr/>
                </p:nvSpPr>
                <p:spPr>
                  <a:xfrm>
                    <a:off x="9151497" y="3540516"/>
                    <a:ext cx="2791423" cy="3904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+mn-lt"/>
                      </a:rPr>
                      <a:t>Critical frequency </a:t>
                    </a:r>
                    <a14:m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rad>
                      </m:oMath>
                    </a14:m>
                    <a:endParaRPr lang="en-US" sz="16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F4B21F9-D729-4D9B-B31C-346806E8A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51497" y="3540516"/>
                    <a:ext cx="2791423" cy="39049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310" t="-75000" r="-11135" b="-143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F37508E-6C42-4C11-8D42-C4B4DE951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-281"/>
            <a:stretch/>
          </p:blipFill>
          <p:spPr>
            <a:xfrm>
              <a:off x="7710062" y="4642213"/>
              <a:ext cx="1551653" cy="55989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43D28F-770B-4243-A280-7D6CF41FC159}"/>
                </a:ext>
              </a:extLst>
            </p:cNvPr>
            <p:cNvSpPr/>
            <p:nvPr/>
          </p:nvSpPr>
          <p:spPr>
            <a:xfrm>
              <a:off x="9328302" y="4702728"/>
              <a:ext cx="23560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ea typeface="Avenir Heavy" charset="0"/>
                  <a:cs typeface="Avenir Heavy" charset="0"/>
                </a:rPr>
                <a:t>: coincidence condition</a:t>
              </a:r>
              <a:endParaRPr lang="en-US" dirty="0">
                <a:latin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302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08"/>
    </mc:Choice>
    <mc:Fallback>
      <p:transition spd="slow" advTm="17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DAEA4D1-F338-43F8-B40B-A435EE7FD6AB}"/>
              </a:ext>
            </a:extLst>
          </p:cNvPr>
          <p:cNvSpPr/>
          <p:nvPr/>
        </p:nvSpPr>
        <p:spPr>
          <a:xfrm>
            <a:off x="7392144" y="2798606"/>
            <a:ext cx="179362" cy="26138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6B70D2-E3B4-41D9-A06D-42119F8C26B4}"/>
              </a:ext>
            </a:extLst>
          </p:cNvPr>
          <p:cNvSpPr/>
          <p:nvPr/>
        </p:nvSpPr>
        <p:spPr>
          <a:xfrm>
            <a:off x="7571506" y="2798606"/>
            <a:ext cx="252685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31904" y="1639027"/>
                <a:ext cx="467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rPr>
                  <a:t>(iii) For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1639027"/>
                <a:ext cx="4679206" cy="369332"/>
              </a:xfrm>
              <a:prstGeom prst="rect">
                <a:avLst/>
              </a:prstGeom>
              <a:blipFill>
                <a:blip r:embed="rId4"/>
                <a:stretch>
                  <a:fillRect l="-104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2879801"/>
            <a:ext cx="4679207" cy="3594172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D663086A-B6D9-4B5E-AF89-A1E32189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90A47D-8D85-49E6-98C7-6EBB9F8A1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15</a:t>
            </a:fld>
            <a:endParaRPr lang="nl-NL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C15C7-D76B-4188-9320-37CE284E1A7F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/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95FB31-0B9A-4A3B-854F-C65C823C1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3" y="1818448"/>
                <a:ext cx="4579972" cy="7825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4BAEBF-AB7C-4823-BE1A-54B8D912EC50}"/>
                  </a:ext>
                </a:extLst>
              </p:cNvPr>
              <p:cNvSpPr txBox="1"/>
              <p:nvPr/>
            </p:nvSpPr>
            <p:spPr>
              <a:xfrm>
                <a:off x="5621672" y="2060848"/>
                <a:ext cx="4083169" cy="1512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20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4BAEBF-AB7C-4823-BE1A-54B8D912E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72" y="2060848"/>
                <a:ext cx="4083169" cy="1512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B7F90DB-E8DA-4101-9FD6-622A57185661}"/>
              </a:ext>
            </a:extLst>
          </p:cNvPr>
          <p:cNvGrpSpPr/>
          <p:nvPr/>
        </p:nvGrpSpPr>
        <p:grpSpPr>
          <a:xfrm>
            <a:off x="4160931" y="2339998"/>
            <a:ext cx="607758" cy="1558080"/>
            <a:chOff x="4160931" y="2339998"/>
            <a:chExt cx="607758" cy="15580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C984043-849E-4A7B-890B-FCB194197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877" y="2996613"/>
              <a:ext cx="417362" cy="576403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A0A463-80D8-420E-9245-53F2B500BC27}"/>
                </a:ext>
              </a:extLst>
            </p:cNvPr>
            <p:cNvSpPr txBox="1"/>
            <p:nvPr/>
          </p:nvSpPr>
          <p:spPr>
            <a:xfrm rot="18423147">
              <a:off x="3535780" y="2965149"/>
              <a:ext cx="1558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+mn-lt"/>
                </a:rPr>
                <a:t>+ 18 dB/octave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9A511C-1CEB-48AA-9F18-19639E3AD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4821" y="2972755"/>
              <a:ext cx="453868" cy="626895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44279C8-4D7E-4C20-8D98-49811A251C25}"/>
              </a:ext>
            </a:extLst>
          </p:cNvPr>
          <p:cNvSpPr txBox="1"/>
          <p:nvPr/>
        </p:nvSpPr>
        <p:spPr>
          <a:xfrm rot="20202987">
            <a:off x="2053722" y="3844008"/>
            <a:ext cx="15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Normal incidence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7F091-6883-4EED-A7FC-7DEE26742169}"/>
              </a:ext>
            </a:extLst>
          </p:cNvPr>
          <p:cNvSpPr txBox="1"/>
          <p:nvPr/>
        </p:nvSpPr>
        <p:spPr>
          <a:xfrm>
            <a:off x="5621672" y="3933056"/>
            <a:ext cx="509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Approximately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18 dB increase </a:t>
            </a:r>
            <a:br>
              <a:rPr lang="en-US" dirty="0">
                <a:solidFill>
                  <a:srgbClr val="000000"/>
                </a:solidFill>
                <a:latin typeface="+mn-lt"/>
              </a:rPr>
            </a:br>
            <a:r>
              <a:rPr lang="en-US" dirty="0">
                <a:solidFill>
                  <a:srgbClr val="000000"/>
                </a:solidFill>
                <a:latin typeface="+mn-lt"/>
              </a:rPr>
              <a:t>for doubling frequency (+ 18 dB/octave)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79B0B3-E45D-42BA-BD31-5754A562BD76}"/>
              </a:ext>
            </a:extLst>
          </p:cNvPr>
          <p:cNvCxnSpPr>
            <a:cxnSpLocks/>
          </p:cNvCxnSpPr>
          <p:nvPr/>
        </p:nvCxnSpPr>
        <p:spPr>
          <a:xfrm flipH="1">
            <a:off x="1920953" y="2093231"/>
            <a:ext cx="256860" cy="2572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0D288E-032D-4471-B95B-50D4D228BE78}"/>
              </a:ext>
            </a:extLst>
          </p:cNvPr>
          <p:cNvCxnSpPr>
            <a:cxnSpLocks/>
          </p:cNvCxnSpPr>
          <p:nvPr/>
        </p:nvCxnSpPr>
        <p:spPr>
          <a:xfrm flipH="1">
            <a:off x="3312913" y="2093231"/>
            <a:ext cx="256860" cy="25724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5ABB618-573E-4D91-AA05-8F0D9B1FE5E9}"/>
              </a:ext>
            </a:extLst>
          </p:cNvPr>
          <p:cNvSpPr/>
          <p:nvPr/>
        </p:nvSpPr>
        <p:spPr>
          <a:xfrm>
            <a:off x="5621672" y="4676887"/>
            <a:ext cx="294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Stiffness-controlled region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503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74"/>
    </mc:Choice>
    <mc:Fallback>
      <p:transition spd="slow" advTm="82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53" grpId="0"/>
      <p:bldP spid="31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EB8B-2CEB-4BD2-815E-728D807F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3132C-7C8B-4ECB-AB88-9A1C6FA0C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16</a:t>
            </a:fld>
            <a:endParaRPr lang="nl-NL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E8B22-A853-4D0F-8FA2-0FF78BB72483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86564-B419-43F1-874E-03E8F5B8C831}"/>
              </a:ext>
            </a:extLst>
          </p:cNvPr>
          <p:cNvSpPr/>
          <p:nvPr/>
        </p:nvSpPr>
        <p:spPr>
          <a:xfrm>
            <a:off x="540000" y="1800000"/>
            <a:ext cx="412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More on coincidence frequency</a:t>
            </a:r>
            <a:endParaRPr lang="en-US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AFD6A1-10B5-49F7-B72A-2A815D13E1B6}"/>
              </a:ext>
            </a:extLst>
          </p:cNvPr>
          <p:cNvGrpSpPr/>
          <p:nvPr/>
        </p:nvGrpSpPr>
        <p:grpSpPr>
          <a:xfrm>
            <a:off x="739858" y="2872922"/>
            <a:ext cx="7390998" cy="3436398"/>
            <a:chOff x="658740" y="2450552"/>
            <a:chExt cx="7390998" cy="343639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080B09-7CA6-4987-866A-5ABF1847A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329" y="2565813"/>
              <a:ext cx="0" cy="19442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A18774-F9B1-4E4F-B3D0-27832E2644F5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9" y="4510029"/>
              <a:ext cx="36724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B6001BD-B670-49B0-86FE-AE59E7FE1488}"/>
                </a:ext>
              </a:extLst>
            </p:cNvPr>
            <p:cNvSpPr/>
            <p:nvPr/>
          </p:nvSpPr>
          <p:spPr>
            <a:xfrm>
              <a:off x="1064965" y="3114427"/>
              <a:ext cx="6984773" cy="2772523"/>
            </a:xfrm>
            <a:prstGeom prst="arc">
              <a:avLst>
                <a:gd name="adj1" fmla="val 10793759"/>
                <a:gd name="adj2" fmla="val 16060468"/>
              </a:avLst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D10B9F-A877-46C5-BBE4-8CED86D5ECE4}"/>
                </a:ext>
              </a:extLst>
            </p:cNvPr>
            <p:cNvCxnSpPr/>
            <p:nvPr/>
          </p:nvCxnSpPr>
          <p:spPr>
            <a:xfrm>
              <a:off x="1055440" y="3456999"/>
              <a:ext cx="34923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33A33E-C6A9-409D-9AF7-8DA3E40C2C25}"/>
                </a:ext>
              </a:extLst>
            </p:cNvPr>
            <p:cNvCxnSpPr>
              <a:cxnSpLocks/>
            </p:cNvCxnSpPr>
            <p:nvPr/>
          </p:nvCxnSpPr>
          <p:spPr>
            <a:xfrm>
              <a:off x="2208977" y="3456999"/>
              <a:ext cx="0" cy="10530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AA70AB-E859-4AEC-A28C-2CC8A7C89ECA}"/>
                </a:ext>
              </a:extLst>
            </p:cNvPr>
            <p:cNvSpPr txBox="1"/>
            <p:nvPr/>
          </p:nvSpPr>
          <p:spPr>
            <a:xfrm>
              <a:off x="3571714" y="4507300"/>
              <a:ext cx="1182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Frequency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224746-5944-4EC8-B319-CEE77AC6445C}"/>
                </a:ext>
              </a:extLst>
            </p:cNvPr>
            <p:cNvSpPr txBox="1"/>
            <p:nvPr/>
          </p:nvSpPr>
          <p:spPr>
            <a:xfrm rot="16200000">
              <a:off x="155244" y="2977358"/>
              <a:ext cx="1376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Wave speed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5C0135-FD6B-4208-B7C2-2307EC809CE2}"/>
                </a:ext>
              </a:extLst>
            </p:cNvPr>
            <p:cNvSpPr txBox="1"/>
            <p:nvPr/>
          </p:nvSpPr>
          <p:spPr>
            <a:xfrm>
              <a:off x="4583345" y="3341572"/>
              <a:ext cx="1774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Speed of sound 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D1CD5E-0C76-4B34-BD80-7FFC181EA517}"/>
                    </a:ext>
                  </a:extLst>
                </p:cNvPr>
                <p:cNvSpPr txBox="1"/>
                <p:nvPr/>
              </p:nvSpPr>
              <p:spPr>
                <a:xfrm>
                  <a:off x="3170168" y="2450552"/>
                  <a:ext cx="18812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+mn-lt"/>
                    </a:rPr>
                    <a:t>Speed of </a:t>
                  </a:r>
                  <a:br>
                    <a:rPr lang="en-US" sz="1600" dirty="0">
                      <a:latin typeface="+mn-lt"/>
                    </a:rPr>
                  </a:br>
                  <a:r>
                    <a:rPr lang="en-US" sz="1600" dirty="0">
                      <a:latin typeface="+mn-lt"/>
                    </a:rPr>
                    <a:t>bending waves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D1CD5E-0C76-4B34-BD80-7FFC181EA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168" y="2450552"/>
                  <a:ext cx="1881287" cy="584775"/>
                </a:xfrm>
                <a:prstGeom prst="rect">
                  <a:avLst/>
                </a:prstGeom>
                <a:blipFill>
                  <a:blip r:embed="rId2"/>
                  <a:stretch>
                    <a:fillRect l="-1618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66C602-C847-448F-BE22-072E744F8D00}"/>
                </a:ext>
              </a:extLst>
            </p:cNvPr>
            <p:cNvSpPr txBox="1"/>
            <p:nvPr/>
          </p:nvSpPr>
          <p:spPr>
            <a:xfrm>
              <a:off x="1162054" y="3839702"/>
              <a:ext cx="10542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+mn-lt"/>
                </a:rPr>
                <a:t>Critical frequency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7E3F0E2-E530-45B5-A03C-370C595BFAED}"/>
                </a:ext>
              </a:extLst>
            </p:cNvPr>
            <p:cNvCxnSpPr/>
            <p:nvPr/>
          </p:nvCxnSpPr>
          <p:spPr>
            <a:xfrm>
              <a:off x="1045915" y="3272284"/>
              <a:ext cx="34923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6CF98B0-37F0-41CE-B474-D7096F831719}"/>
                </a:ext>
              </a:extLst>
            </p:cNvPr>
            <p:cNvCxnSpPr>
              <a:cxnSpLocks/>
            </p:cNvCxnSpPr>
            <p:nvPr/>
          </p:nvCxnSpPr>
          <p:spPr>
            <a:xfrm>
              <a:off x="2873008" y="3272284"/>
              <a:ext cx="0" cy="123774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5FC1FF-7BBD-4C97-A766-53D6D45C4FBF}"/>
                </a:ext>
              </a:extLst>
            </p:cNvPr>
            <p:cNvSpPr txBox="1"/>
            <p:nvPr/>
          </p:nvSpPr>
          <p:spPr>
            <a:xfrm>
              <a:off x="2911136" y="3802094"/>
              <a:ext cx="1251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Coincidence frequency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93C339-5041-407C-85AD-D7055C26B409}"/>
                    </a:ext>
                  </a:extLst>
                </p:cNvPr>
                <p:cNvSpPr txBox="1"/>
                <p:nvPr/>
              </p:nvSpPr>
              <p:spPr>
                <a:xfrm>
                  <a:off x="4547826" y="3101060"/>
                  <a:ext cx="8873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993C339-5041-407C-85AD-D7055C26B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826" y="3101060"/>
                  <a:ext cx="887344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13699" t="-101786" r="-10274" b="-1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AC887D-D70D-4ECE-8964-AA0EB612F06F}"/>
                </a:ext>
              </a:extLst>
            </p:cNvPr>
            <p:cNvSpPr txBox="1"/>
            <p:nvPr/>
          </p:nvSpPr>
          <p:spPr>
            <a:xfrm>
              <a:off x="2081345" y="3314259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C3EDD9-5F79-4158-9E14-9D80D905EE77}"/>
                </a:ext>
              </a:extLst>
            </p:cNvPr>
            <p:cNvSpPr txBox="1"/>
            <p:nvPr/>
          </p:nvSpPr>
          <p:spPr>
            <a:xfrm>
              <a:off x="2751118" y="3132495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x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58D347B-FCFC-40AE-899F-F8525BCB821B}"/>
              </a:ext>
            </a:extLst>
          </p:cNvPr>
          <p:cNvSpPr/>
          <p:nvPr/>
        </p:nvSpPr>
        <p:spPr>
          <a:xfrm>
            <a:off x="948876" y="5574858"/>
            <a:ext cx="3740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  <a:hlinkClick r:id="rId4"/>
              </a:rPr>
              <a:t>https://apmr.matelys.com/BasicsAcoustics/CoincidenceFrequency/index.html</a:t>
            </a:r>
            <a:r>
              <a:rPr lang="en-US" sz="1600" dirty="0"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406B21-C4FE-4CA7-B889-655DB556331D}"/>
                  </a:ext>
                </a:extLst>
              </p:cNvPr>
              <p:cNvSpPr txBox="1"/>
              <p:nvPr/>
            </p:nvSpPr>
            <p:spPr>
              <a:xfrm>
                <a:off x="2162463" y="5003920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406B21-C4FE-4CA7-B889-655DB5563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463" y="5003920"/>
                <a:ext cx="302390" cy="276999"/>
              </a:xfrm>
              <a:prstGeom prst="rect">
                <a:avLst/>
              </a:prstGeom>
              <a:blipFill>
                <a:blip r:embed="rId5"/>
                <a:stretch>
                  <a:fillRect l="-12245" r="-40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5A7225-C11C-499A-861A-5EC2DE2A7D6E}"/>
                  </a:ext>
                </a:extLst>
              </p:cNvPr>
              <p:cNvSpPr txBox="1"/>
              <p:nvPr/>
            </p:nvSpPr>
            <p:spPr>
              <a:xfrm>
                <a:off x="2848706" y="5016025"/>
                <a:ext cx="390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5A7225-C11C-499A-861A-5EC2DE2A7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06" y="5016025"/>
                <a:ext cx="390556" cy="276999"/>
              </a:xfrm>
              <a:prstGeom prst="rect">
                <a:avLst/>
              </a:prstGeom>
              <a:blipFill>
                <a:blip r:embed="rId6"/>
                <a:stretch>
                  <a:fillRect l="-7813" r="-15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E81C6B91-B313-4840-B8A3-7EF192917D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81"/>
          <a:stretch/>
        </p:blipFill>
        <p:spPr>
          <a:xfrm>
            <a:off x="1109190" y="2240852"/>
            <a:ext cx="1551653" cy="5598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197C6-0A7E-4C27-B14A-1B46E7F5322B}"/>
              </a:ext>
            </a:extLst>
          </p:cNvPr>
          <p:cNvGrpSpPr/>
          <p:nvPr/>
        </p:nvGrpSpPr>
        <p:grpSpPr>
          <a:xfrm>
            <a:off x="6526032" y="1753797"/>
            <a:ext cx="4980984" cy="4486776"/>
            <a:chOff x="6526032" y="1753797"/>
            <a:chExt cx="4980984" cy="448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56C36D3-0856-44AD-B8E8-57B3132AB5D4}"/>
                    </a:ext>
                  </a:extLst>
                </p:cNvPr>
                <p:cNvSpPr txBox="1"/>
                <p:nvPr/>
              </p:nvSpPr>
              <p:spPr>
                <a:xfrm>
                  <a:off x="7664516" y="1763506"/>
                  <a:ext cx="969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Below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56C36D3-0856-44AD-B8E8-57B3132AB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516" y="1763506"/>
                  <a:ext cx="96994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465" t="-28261" r="-25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8BF4282-6ADD-4703-A615-DAD8FAD79536}"/>
                    </a:ext>
                  </a:extLst>
                </p:cNvPr>
                <p:cNvSpPr txBox="1"/>
                <p:nvPr/>
              </p:nvSpPr>
              <p:spPr>
                <a:xfrm>
                  <a:off x="9104676" y="1763506"/>
                  <a:ext cx="5947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8BF4282-6ADD-4703-A615-DAD8FAD79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676" y="1763506"/>
                  <a:ext cx="59471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742" t="-28261" r="-5155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74F341-1A19-4E23-BCC8-AA7F6C65CB95}"/>
                    </a:ext>
                  </a:extLst>
                </p:cNvPr>
                <p:cNvSpPr txBox="1"/>
                <p:nvPr/>
              </p:nvSpPr>
              <p:spPr>
                <a:xfrm>
                  <a:off x="10328812" y="1753797"/>
                  <a:ext cx="9836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Above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</m:t>
                          </m:r>
                        </m:sub>
                      </m:sSub>
                    </m:oMath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74F341-1A19-4E23-BCC8-AA7F6C65CB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812" y="1753797"/>
                  <a:ext cx="98360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198" t="-28889" r="-2469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2F952E-4BE2-48CF-B891-7B02AB7286DF}"/>
                </a:ext>
              </a:extLst>
            </p:cNvPr>
            <p:cNvGrpSpPr/>
            <p:nvPr/>
          </p:nvGrpSpPr>
          <p:grpSpPr>
            <a:xfrm>
              <a:off x="7176830" y="2030796"/>
              <a:ext cx="4330186" cy="4209777"/>
              <a:chOff x="6793647" y="2027387"/>
              <a:chExt cx="4330186" cy="420977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B154C39-A51A-4D79-AB65-6B13F163B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35974" b="1"/>
              <a:stretch/>
            </p:blipFill>
            <p:spPr>
              <a:xfrm>
                <a:off x="6793647" y="2132856"/>
                <a:ext cx="4330186" cy="4104308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BFC9AF-1BCF-4DFF-B6B3-2440617EB3DB}"/>
                  </a:ext>
                </a:extLst>
              </p:cNvPr>
              <p:cNvSpPr/>
              <p:nvPr/>
            </p:nvSpPr>
            <p:spPr>
              <a:xfrm>
                <a:off x="8616280" y="2027387"/>
                <a:ext cx="792088" cy="1774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5FEF88-7C32-428F-9826-D077EEC3B129}"/>
                </a:ext>
              </a:extLst>
            </p:cNvPr>
            <p:cNvSpPr txBox="1"/>
            <p:nvPr/>
          </p:nvSpPr>
          <p:spPr>
            <a:xfrm>
              <a:off x="6526032" y="2616781"/>
              <a:ext cx="1246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Bending waves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327E79-177C-4932-8D39-18684A1E1CEE}"/>
                </a:ext>
              </a:extLst>
            </p:cNvPr>
            <p:cNvSpPr txBox="1"/>
            <p:nvPr/>
          </p:nvSpPr>
          <p:spPr>
            <a:xfrm>
              <a:off x="6600330" y="4520953"/>
              <a:ext cx="1246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Sound waves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75D0FC-1086-4885-B713-E2865AF93381}"/>
                </a:ext>
              </a:extLst>
            </p:cNvPr>
            <p:cNvSpPr/>
            <p:nvPr/>
          </p:nvSpPr>
          <p:spPr>
            <a:xfrm>
              <a:off x="9624392" y="2708920"/>
              <a:ext cx="620777" cy="603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A09E799-FA57-4D9E-934B-E5586387A5F9}"/>
                </a:ext>
              </a:extLst>
            </p:cNvPr>
            <p:cNvSpPr/>
            <p:nvPr/>
          </p:nvSpPr>
          <p:spPr>
            <a:xfrm>
              <a:off x="8999463" y="5636823"/>
              <a:ext cx="886912" cy="2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8E0EC-382D-428D-934D-D86C31508EA8}"/>
              </a:ext>
            </a:extLst>
          </p:cNvPr>
          <p:cNvSpPr/>
          <p:nvPr/>
        </p:nvSpPr>
        <p:spPr>
          <a:xfrm>
            <a:off x="2727430" y="2301367"/>
            <a:ext cx="235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: coincidence condition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596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09"/>
    </mc:Choice>
    <mc:Fallback>
      <p:transition spd="slow" advTm="10730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40000" y="1800000"/>
            <a:ext cx="3899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We also should include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Random incident sound waves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Damping of bending waves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Finite dimensions of partitions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0FAE69C-EF65-4252-BD56-79C5E6BA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15B6F-4B19-431D-AB72-054D584F1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17</a:t>
            </a:fld>
            <a:endParaRPr lang="nl-NL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B98C4-1948-440B-883E-F69DB01C85A0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of single leaf partitions – Real situations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97C06-9ED2-4C0E-98D8-5A34F8F6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2" y="3140219"/>
            <a:ext cx="4042236" cy="26638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58D9D-1F28-4526-B117-2BFBDF7ADAC9}"/>
              </a:ext>
            </a:extLst>
          </p:cNvPr>
          <p:cNvSpPr/>
          <p:nvPr/>
        </p:nvSpPr>
        <p:spPr>
          <a:xfrm>
            <a:off x="1271464" y="5800416"/>
            <a:ext cx="36747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+mn-lt"/>
              </a:rPr>
              <a:t>General form of the diffuse field TL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AA81F-F1FA-48FD-92C0-9FE281AF21F0}"/>
              </a:ext>
            </a:extLst>
          </p:cNvPr>
          <p:cNvSpPr txBox="1"/>
          <p:nvPr/>
        </p:nvSpPr>
        <p:spPr>
          <a:xfrm rot="19972412">
            <a:off x="2074609" y="4413194"/>
            <a:ext cx="121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+6 dB/octave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6D8696-4799-4EB3-A9E9-74428C24DB33}"/>
              </a:ext>
            </a:extLst>
          </p:cNvPr>
          <p:cNvCxnSpPr>
            <a:cxnSpLocks/>
          </p:cNvCxnSpPr>
          <p:nvPr/>
        </p:nvCxnSpPr>
        <p:spPr>
          <a:xfrm>
            <a:off x="2229587" y="4974203"/>
            <a:ext cx="0" cy="21602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3DA6F9-A3F4-4207-87B5-E612A68CE23B}"/>
              </a:ext>
            </a:extLst>
          </p:cNvPr>
          <p:cNvSpPr txBox="1"/>
          <p:nvPr/>
        </p:nvSpPr>
        <p:spPr>
          <a:xfrm>
            <a:off x="2221388" y="5082666"/>
            <a:ext cx="785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~3dB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F279DB-B34E-4CD6-8716-B72B2BCDAAA2}"/>
              </a:ext>
            </a:extLst>
          </p:cNvPr>
          <p:cNvCxnSpPr/>
          <p:nvPr/>
        </p:nvCxnSpPr>
        <p:spPr>
          <a:xfrm flipV="1">
            <a:off x="3469971" y="5003320"/>
            <a:ext cx="196385" cy="2483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C5902E-70B0-489C-9E83-AE1894884CFE}"/>
                  </a:ext>
                </a:extLst>
              </p:cNvPr>
              <p:cNvSpPr txBox="1"/>
              <p:nvPr/>
            </p:nvSpPr>
            <p:spPr>
              <a:xfrm>
                <a:off x="2930691" y="5200269"/>
                <a:ext cx="12801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2">
                        <a:lumMod val="50000"/>
                      </a:schemeClr>
                    </a:solidFill>
                    <a:latin typeface="+mn-lt"/>
                  </a:rPr>
                  <a:t>Dip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accent2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C5902E-70B0-489C-9E83-AE1894884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91" y="5200269"/>
                <a:ext cx="1280125" cy="307777"/>
              </a:xfrm>
              <a:prstGeom prst="rect">
                <a:avLst/>
              </a:prstGeom>
              <a:blipFill>
                <a:blip r:embed="rId4"/>
                <a:stretch>
                  <a:fillRect l="-1429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023E70C-BEAB-4252-8D92-553248218499}"/>
              </a:ext>
            </a:extLst>
          </p:cNvPr>
          <p:cNvSpPr/>
          <p:nvPr/>
        </p:nvSpPr>
        <p:spPr>
          <a:xfrm>
            <a:off x="1232598" y="6083617"/>
            <a:ext cx="4031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Fahy, Sound and Structural Vibration 2</a:t>
            </a:r>
            <a:r>
              <a:rPr lang="en-US" sz="1400" baseline="30000" dirty="0">
                <a:latin typeface="+mn-lt"/>
              </a:rPr>
              <a:t>nd</a:t>
            </a:r>
            <a:r>
              <a:rPr lang="en-US" sz="1400" dirty="0">
                <a:latin typeface="+mn-lt"/>
              </a:rPr>
              <a:t> Ed., 2007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DB4D4A-A0FC-478D-A231-67FBBA847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73" y="2832255"/>
            <a:ext cx="4802215" cy="32033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5E9CC1-8A04-432E-87A4-BB32B8E22822}"/>
              </a:ext>
            </a:extLst>
          </p:cNvPr>
          <p:cNvSpPr/>
          <p:nvPr/>
        </p:nvSpPr>
        <p:spPr>
          <a:xfrm>
            <a:off x="7104112" y="6083617"/>
            <a:ext cx="3408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Long, Architectural Acoustics 2</a:t>
            </a:r>
            <a:r>
              <a:rPr lang="en-US" sz="1400" baseline="30000" dirty="0">
                <a:latin typeface="+mn-lt"/>
              </a:rPr>
              <a:t>nd</a:t>
            </a:r>
            <a:r>
              <a:rPr lang="en-US" sz="1400" dirty="0">
                <a:latin typeface="+mn-lt"/>
              </a:rPr>
              <a:t> Ed., 2014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428A1A-73DC-46C7-91F7-C27964FC3BEB}"/>
              </a:ext>
            </a:extLst>
          </p:cNvPr>
          <p:cNvSpPr/>
          <p:nvPr/>
        </p:nvSpPr>
        <p:spPr>
          <a:xfrm>
            <a:off x="6235632" y="1866968"/>
            <a:ext cx="4981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n-lt"/>
                <a:hlinkClick r:id="rId6"/>
              </a:rPr>
              <a:t>https://apmr.matelys.com/BasicsAcoustics/TL/index.html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45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43"/>
    </mc:Choice>
    <mc:Fallback>
      <p:transition spd="slow" advTm="6824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017FCBB-6C96-4642-8503-13CC84F0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14.4 Double leaf partitions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FB9DD4-73B8-4A2F-9D83-FF8A01A1B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18</a:t>
            </a:fld>
            <a:endParaRPr lang="nl-NL">
              <a:latin typeface="+mn-lt"/>
            </a:endParaRPr>
          </a:p>
        </p:txBody>
      </p:sp>
      <p:pic>
        <p:nvPicPr>
          <p:cNvPr id="11266" name="Picture 2" descr="What Is A Triple Leaf Effect? - Hush City Soundproofing | Calgary's Top  Soundproofing Experts, Commercial and Residential Applications">
            <a:extLst>
              <a:ext uri="{FF2B5EF4-FFF2-40B4-BE49-F238E27FC236}">
                <a16:creationId xmlns:a16="http://schemas.microsoft.com/office/drawing/2014/main" id="{D18926F1-A970-4A3B-8767-6151820D6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94"/>
          <a:stretch/>
        </p:blipFill>
        <p:spPr bwMode="auto">
          <a:xfrm>
            <a:off x="6096000" y="1157846"/>
            <a:ext cx="4965264" cy="223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10DEC8-014D-40EC-BC74-DA13A0D85A1B}"/>
              </a:ext>
            </a:extLst>
          </p:cNvPr>
          <p:cNvSpPr/>
          <p:nvPr/>
        </p:nvSpPr>
        <p:spPr>
          <a:xfrm>
            <a:off x="8631050" y="3397017"/>
            <a:ext cx="24529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https://images.app.goo.gl/y1mcDM6JeJrU75pc9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BC5E6-E227-4724-A079-67DFF4DCA56B}"/>
              </a:ext>
            </a:extLst>
          </p:cNvPr>
          <p:cNvSpPr/>
          <p:nvPr/>
        </p:nvSpPr>
        <p:spPr>
          <a:xfrm>
            <a:off x="2495600" y="2453765"/>
            <a:ext cx="160771" cy="30578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F1A231-0614-41CD-80AA-84A355F5DDD6}"/>
              </a:ext>
            </a:extLst>
          </p:cNvPr>
          <p:cNvGrpSpPr/>
          <p:nvPr/>
        </p:nvGrpSpPr>
        <p:grpSpPr>
          <a:xfrm rot="2311608">
            <a:off x="681950" y="2224462"/>
            <a:ext cx="3516445" cy="3516445"/>
            <a:chOff x="6057206" y="3781000"/>
            <a:chExt cx="1018588" cy="1018588"/>
          </a:xfrm>
        </p:grpSpPr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1E2E27B6-A16B-4073-B378-053BB5FD1B6E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9E36247A-E498-41FD-AA10-63619F916686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A89ABE1A-9E68-49F7-9401-0DCB400B9056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DCE7FA-C976-4D71-AE71-49177CF2CCA5}"/>
              </a:ext>
            </a:extLst>
          </p:cNvPr>
          <p:cNvSpPr txBox="1"/>
          <p:nvPr/>
        </p:nvSpPr>
        <p:spPr>
          <a:xfrm>
            <a:off x="799290" y="2681749"/>
            <a:ext cx="16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Incident sound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340062-7161-45F4-9986-662BAA5F2D30}"/>
              </a:ext>
            </a:extLst>
          </p:cNvPr>
          <p:cNvSpPr txBox="1"/>
          <p:nvPr/>
        </p:nvSpPr>
        <p:spPr>
          <a:xfrm>
            <a:off x="3120992" y="2681749"/>
            <a:ext cx="21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Transmitted sound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8C9D1E-9D55-437F-BC1B-8BC9F96D4C11}"/>
              </a:ext>
            </a:extLst>
          </p:cNvPr>
          <p:cNvSpPr txBox="1"/>
          <p:nvPr/>
        </p:nvSpPr>
        <p:spPr>
          <a:xfrm>
            <a:off x="1958789" y="1857224"/>
            <a:ext cx="26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Double leaf partition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80EDCF-8D5F-4D56-A3F8-0973322C3383}"/>
              </a:ext>
            </a:extLst>
          </p:cNvPr>
          <p:cNvGrpSpPr/>
          <p:nvPr/>
        </p:nvGrpSpPr>
        <p:grpSpPr>
          <a:xfrm rot="2311608">
            <a:off x="-1253163" y="2224463"/>
            <a:ext cx="3516445" cy="3516445"/>
            <a:chOff x="6057206" y="3781000"/>
            <a:chExt cx="1018588" cy="1018588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5CF315B-77E1-4B62-84B8-CA0164114E71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28C7E4E-013A-4EF6-B81F-EFC8935FD29F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4B24F2B-353B-4E0D-B199-406A895D960E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3B18A28-6459-45B4-A685-92E210C3402C}"/>
              </a:ext>
            </a:extLst>
          </p:cNvPr>
          <p:cNvSpPr/>
          <p:nvPr/>
        </p:nvSpPr>
        <p:spPr>
          <a:xfrm>
            <a:off x="2910893" y="2453765"/>
            <a:ext cx="160771" cy="30578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A95A742-3C36-4E6D-8300-B7F707297668}"/>
              </a:ext>
            </a:extLst>
          </p:cNvPr>
          <p:cNvGrpSpPr/>
          <p:nvPr/>
        </p:nvGrpSpPr>
        <p:grpSpPr>
          <a:xfrm>
            <a:off x="7925418" y="4002160"/>
            <a:ext cx="3627473" cy="2167071"/>
            <a:chOff x="4449764" y="3273873"/>
            <a:chExt cx="1398548" cy="835499"/>
          </a:xfrm>
        </p:grpSpPr>
        <p:pic>
          <p:nvPicPr>
            <p:cNvPr id="52" name="Picture 8" descr="Low E: Double Pane Low E Windows">
              <a:extLst>
                <a:ext uri="{FF2B5EF4-FFF2-40B4-BE49-F238E27FC236}">
                  <a16:creationId xmlns:a16="http://schemas.microsoft.com/office/drawing/2014/main" id="{C94F653F-733F-4801-BC53-C6904E1AC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15"/>
            <a:stretch/>
          </p:blipFill>
          <p:spPr bwMode="auto">
            <a:xfrm>
              <a:off x="4449764" y="3273873"/>
              <a:ext cx="1305536" cy="741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37C3B0-895C-44DF-95C0-D199ED28AC7B}"/>
                </a:ext>
              </a:extLst>
            </p:cNvPr>
            <p:cNvSpPr txBox="1"/>
            <p:nvPr/>
          </p:nvSpPr>
          <p:spPr>
            <a:xfrm>
              <a:off x="4449764" y="3955114"/>
              <a:ext cx="447675" cy="9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n-lt"/>
                </a:rPr>
                <a:t>Single glazed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FC94A7-5768-4BD8-93DB-753299AC0843}"/>
                </a:ext>
              </a:extLst>
            </p:cNvPr>
            <p:cNvSpPr txBox="1"/>
            <p:nvPr/>
          </p:nvSpPr>
          <p:spPr>
            <a:xfrm>
              <a:off x="4934027" y="3955113"/>
              <a:ext cx="447675" cy="9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n-lt"/>
                </a:rPr>
                <a:t>Double glazed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18D473-226F-487D-AAED-CEECF155B510}"/>
                </a:ext>
              </a:extLst>
            </p:cNvPr>
            <p:cNvSpPr txBox="1"/>
            <p:nvPr/>
          </p:nvSpPr>
          <p:spPr>
            <a:xfrm>
              <a:off x="5400637" y="3955112"/>
              <a:ext cx="447675" cy="154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n-lt"/>
                </a:rPr>
                <a:t>Triple</a:t>
              </a:r>
              <a:br>
                <a:rPr lang="en-US" sz="1000" dirty="0">
                  <a:latin typeface="+mn-lt"/>
                </a:rPr>
              </a:br>
              <a:r>
                <a:rPr lang="en-US" sz="1000" dirty="0">
                  <a:latin typeface="+mn-lt"/>
                </a:rPr>
                <a:t>glazed</a:t>
              </a:r>
            </a:p>
          </p:txBody>
        </p:sp>
      </p:grpSp>
      <p:pic>
        <p:nvPicPr>
          <p:cNvPr id="53" name="Picture 4" descr="Off White Double Panel Aluminum Casement Window, Rs 250 /square feet | ID:  14535900955">
            <a:extLst>
              <a:ext uri="{FF2B5EF4-FFF2-40B4-BE49-F238E27FC236}">
                <a16:creationId xmlns:a16="http://schemas.microsoft.com/office/drawing/2014/main" id="{6D09F609-A5A2-487E-8A30-053841C97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r="2837" b="13665"/>
          <a:stretch/>
        </p:blipFill>
        <p:spPr bwMode="auto">
          <a:xfrm>
            <a:off x="5395389" y="3938850"/>
            <a:ext cx="2258051" cy="19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31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8"/>
    </mc:Choice>
    <mc:Fallback>
      <p:transition spd="slow" advTm="336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39998" y="1718698"/>
            <a:ext cx="3179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Sound waves in isotropic solids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14" y="2275678"/>
            <a:ext cx="3110439" cy="19389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8F69A-0FF0-4655-91A2-848F2E76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Introduction: </a:t>
            </a:r>
            <a:r>
              <a:rPr lang="en-US" dirty="0">
                <a:latin typeface="+mn-lt"/>
              </a:rPr>
              <a:t>Building Acoustics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F26F3-8F88-4D1B-8EF8-FBD6576E0B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</a:t>
            </a:fld>
            <a:endParaRPr lang="nl-NL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C3786-76A7-47D2-8D7D-0B752D755029}"/>
              </a:ext>
            </a:extLst>
          </p:cNvPr>
          <p:cNvSpPr/>
          <p:nvPr/>
        </p:nvSpPr>
        <p:spPr>
          <a:xfrm>
            <a:off x="4295800" y="1718698"/>
            <a:ext cx="187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Building Acoustics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4BA079-F26C-4D50-BC83-F0965D56A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94" b="-342"/>
          <a:stretch/>
        </p:blipFill>
        <p:spPr>
          <a:xfrm>
            <a:off x="8377374" y="2365523"/>
            <a:ext cx="2834494" cy="18897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2F30B5-205B-4D96-A1AB-D6E792C28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143" y="4618429"/>
            <a:ext cx="2973423" cy="17628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890422-3012-43C2-BC4D-9C5F0EE4E2BB}"/>
              </a:ext>
            </a:extLst>
          </p:cNvPr>
          <p:cNvSpPr/>
          <p:nvPr/>
        </p:nvSpPr>
        <p:spPr>
          <a:xfrm>
            <a:off x="8035572" y="1725324"/>
            <a:ext cx="2756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Sound reduction through</a:t>
            </a:r>
            <a:b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multiple surfaces and ducts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66A82-D015-4194-8FFE-782C48766634}"/>
              </a:ext>
            </a:extLst>
          </p:cNvPr>
          <p:cNvSpPr/>
          <p:nvPr/>
        </p:nvSpPr>
        <p:spPr>
          <a:xfrm>
            <a:off x="8035572" y="4252164"/>
            <a:ext cx="2834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Flanking sound transmission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8A0A1-673D-4BB1-A9B7-E699B468BBFF}"/>
              </a:ext>
            </a:extLst>
          </p:cNvPr>
          <p:cNvSpPr/>
          <p:nvPr/>
        </p:nvSpPr>
        <p:spPr>
          <a:xfrm>
            <a:off x="479376" y="12600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Lecture B.1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(Chapter 10)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5163E4-2965-485A-8A40-CDDF7A58F066}"/>
              </a:ext>
            </a:extLst>
          </p:cNvPr>
          <p:cNvSpPr/>
          <p:nvPr/>
        </p:nvSpPr>
        <p:spPr>
          <a:xfrm>
            <a:off x="4214466" y="1260000"/>
            <a:ext cx="3177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Lecture B.2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(Chapter 14)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2822FC-7192-4FD4-BFE6-437C39883ACF}"/>
              </a:ext>
            </a:extLst>
          </p:cNvPr>
          <p:cNvSpPr/>
          <p:nvPr/>
        </p:nvSpPr>
        <p:spPr>
          <a:xfrm>
            <a:off x="7947557" y="1260000"/>
            <a:ext cx="3549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Lecture B.3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Vigran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Chapter 9)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3C2F9D-E43A-4B60-9F65-CE8B18C8CC97}"/>
              </a:ext>
            </a:extLst>
          </p:cNvPr>
          <p:cNvCxnSpPr/>
          <p:nvPr/>
        </p:nvCxnSpPr>
        <p:spPr>
          <a:xfrm>
            <a:off x="4079776" y="1340768"/>
            <a:ext cx="0" cy="50405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4C4D09-A3F5-4006-9CB8-C6847E2A540C}"/>
              </a:ext>
            </a:extLst>
          </p:cNvPr>
          <p:cNvCxnSpPr/>
          <p:nvPr/>
        </p:nvCxnSpPr>
        <p:spPr>
          <a:xfrm>
            <a:off x="7824192" y="1340768"/>
            <a:ext cx="0" cy="5040560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52010D0-916A-4E7A-94E7-CAA1A81880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91"/>
          <a:stretch/>
        </p:blipFill>
        <p:spPr>
          <a:xfrm>
            <a:off x="582625" y="2329812"/>
            <a:ext cx="3094484" cy="2031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CA9C6C-E4FA-4926-B23B-16AA1F4A4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0" y="4869160"/>
            <a:ext cx="3016613" cy="96759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28A7316-87A6-4A5A-A8F1-D6C994444AA0}"/>
              </a:ext>
            </a:extLst>
          </p:cNvPr>
          <p:cNvGrpSpPr/>
          <p:nvPr/>
        </p:nvGrpSpPr>
        <p:grpSpPr>
          <a:xfrm>
            <a:off x="3360208" y="4544218"/>
            <a:ext cx="4247959" cy="1491317"/>
            <a:chOff x="3365799" y="2564904"/>
            <a:chExt cx="7525518" cy="264195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A701341-6DB9-435A-A388-950A249EC8CA}"/>
                </a:ext>
              </a:extLst>
            </p:cNvPr>
            <p:cNvGrpSpPr/>
            <p:nvPr/>
          </p:nvGrpSpPr>
          <p:grpSpPr>
            <a:xfrm>
              <a:off x="3365799" y="2564904"/>
              <a:ext cx="4095836" cy="2641957"/>
              <a:chOff x="-1253163" y="2224462"/>
              <a:chExt cx="5451558" cy="351644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CFB2A22-9649-483F-A697-8866ECA6192B}"/>
                  </a:ext>
                </a:extLst>
              </p:cNvPr>
              <p:cNvSpPr/>
              <p:nvPr/>
            </p:nvSpPr>
            <p:spPr>
              <a:xfrm>
                <a:off x="2693410" y="2453765"/>
                <a:ext cx="216024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F609161-4547-4801-9EFE-1A0CFFBED5C5}"/>
                  </a:ext>
                </a:extLst>
              </p:cNvPr>
              <p:cNvGrpSpPr/>
              <p:nvPr/>
            </p:nvGrpSpPr>
            <p:grpSpPr>
              <a:xfrm rot="2311608">
                <a:off x="-1253163" y="2224463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8B97C70E-5E9E-4ABB-B666-1BB65E3DD31F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E53F358B-0AF4-4594-8CB7-DB750E541449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C3F38A9E-A1EC-4B31-8EF2-5507EFEEC2C1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8E27DD9-E11F-490A-9694-C9B744570E69}"/>
                  </a:ext>
                </a:extLst>
              </p:cNvPr>
              <p:cNvGrpSpPr/>
              <p:nvPr/>
            </p:nvGrpSpPr>
            <p:grpSpPr>
              <a:xfrm rot="2311608">
                <a:off x="681950" y="2224462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47" name="Arc 46">
                  <a:extLst>
                    <a:ext uri="{FF2B5EF4-FFF2-40B4-BE49-F238E27FC236}">
                      <a16:creationId xmlns:a16="http://schemas.microsoft.com/office/drawing/2014/main" id="{ACA0757F-7689-463D-8B74-1064262902AD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8" name="Arc 47">
                  <a:extLst>
                    <a:ext uri="{FF2B5EF4-FFF2-40B4-BE49-F238E27FC236}">
                      <a16:creationId xmlns:a16="http://schemas.microsoft.com/office/drawing/2014/main" id="{194CF85B-81DA-4211-962B-AE23F65D11EB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DE9B4FAC-6CAF-4204-B0D8-A886537B27CC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8A76315-F21A-4081-AAAD-07187CD40C7F}"/>
                </a:ext>
              </a:extLst>
            </p:cNvPr>
            <p:cNvGrpSpPr/>
            <p:nvPr/>
          </p:nvGrpSpPr>
          <p:grpSpPr>
            <a:xfrm>
              <a:off x="6795481" y="2564905"/>
              <a:ext cx="4095836" cy="2641958"/>
              <a:chOff x="-1253163" y="2224462"/>
              <a:chExt cx="5451558" cy="351644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8C191-EEC0-4830-BAAC-F79C3FEA1B25}"/>
                  </a:ext>
                </a:extLst>
              </p:cNvPr>
              <p:cNvSpPr/>
              <p:nvPr/>
            </p:nvSpPr>
            <p:spPr>
              <a:xfrm>
                <a:off x="2495600" y="2453765"/>
                <a:ext cx="160771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3547C08-A374-47D2-9C21-04779E6F3067}"/>
                  </a:ext>
                </a:extLst>
              </p:cNvPr>
              <p:cNvGrpSpPr/>
              <p:nvPr/>
            </p:nvGrpSpPr>
            <p:grpSpPr>
              <a:xfrm rot="2311608">
                <a:off x="681950" y="2224462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41" name="Arc 40">
                  <a:extLst>
                    <a:ext uri="{FF2B5EF4-FFF2-40B4-BE49-F238E27FC236}">
                      <a16:creationId xmlns:a16="http://schemas.microsoft.com/office/drawing/2014/main" id="{18F97950-0B49-4759-9818-134E5F29AB73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7C1D0F9C-2DC9-45AB-A7AC-790A5E8D04FC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Arc 42">
                  <a:extLst>
                    <a:ext uri="{FF2B5EF4-FFF2-40B4-BE49-F238E27FC236}">
                      <a16:creationId xmlns:a16="http://schemas.microsoft.com/office/drawing/2014/main" id="{0268F65B-F7DF-4F28-B514-2E6873135292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0750A70-9AF1-4891-A6A6-6A20DB84ACD5}"/>
                  </a:ext>
                </a:extLst>
              </p:cNvPr>
              <p:cNvGrpSpPr/>
              <p:nvPr/>
            </p:nvGrpSpPr>
            <p:grpSpPr>
              <a:xfrm rot="2311608">
                <a:off x="-1253163" y="2224463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80CCAE21-525A-437F-8D28-489C3B5FE127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" name="Arc 38">
                  <a:extLst>
                    <a:ext uri="{FF2B5EF4-FFF2-40B4-BE49-F238E27FC236}">
                      <a16:creationId xmlns:a16="http://schemas.microsoft.com/office/drawing/2014/main" id="{77E8F0FD-2AF1-456D-8F24-192A31FEBB52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Arc 39">
                  <a:extLst>
                    <a:ext uri="{FF2B5EF4-FFF2-40B4-BE49-F238E27FC236}">
                      <a16:creationId xmlns:a16="http://schemas.microsoft.com/office/drawing/2014/main" id="{36FA7ADA-AE52-4193-B087-66E860B79224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BA781AA-BE18-4E80-A965-27E0E1016D2B}"/>
                  </a:ext>
                </a:extLst>
              </p:cNvPr>
              <p:cNvSpPr/>
              <p:nvPr/>
            </p:nvSpPr>
            <p:spPr>
              <a:xfrm>
                <a:off x="2910893" y="2453765"/>
                <a:ext cx="160771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62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1"/>
    </mc:Choice>
    <mc:Fallback xmlns="">
      <p:transition spd="slow" advTm="2151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809315" y="1988840"/>
            <a:ext cx="3792006" cy="2774332"/>
            <a:chOff x="1696515" y="1728241"/>
            <a:chExt cx="5047160" cy="33569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5856" y="1728241"/>
              <a:ext cx="1912679" cy="335694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696515" y="3140968"/>
              <a:ext cx="1368152" cy="0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717723" y="3717032"/>
              <a:ext cx="1325736" cy="0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734" y="2678543"/>
              <a:ext cx="295714" cy="37259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3315" y="3772088"/>
              <a:ext cx="306465" cy="33872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9753" y="3056376"/>
              <a:ext cx="279095" cy="322032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5375523" y="3457214"/>
              <a:ext cx="1368152" cy="0"/>
            </a:xfrm>
            <a:prstGeom prst="straightConnector1">
              <a:avLst/>
            </a:prstGeom>
            <a:ln w="76200"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B017FCBB-6C96-4642-8503-13CC84F0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14.4 Double leaf partitions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FB9DD4-73B8-4A2F-9D83-FF8A01A1B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19</a:t>
            </a:fld>
            <a:endParaRPr lang="nl-NL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49A543-04EC-4F76-B407-F9E31125C990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of double leaf partitions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58065-E444-4F88-8896-220970EC558A}"/>
                  </a:ext>
                </a:extLst>
              </p:cNvPr>
              <p:cNvSpPr txBox="1"/>
              <p:nvPr/>
            </p:nvSpPr>
            <p:spPr>
              <a:xfrm>
                <a:off x="1216046" y="5276340"/>
                <a:ext cx="9557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558065-E444-4F88-8896-220970EC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046" y="5276340"/>
                <a:ext cx="955774" cy="246221"/>
              </a:xfrm>
              <a:prstGeom prst="rect">
                <a:avLst/>
              </a:prstGeom>
              <a:blipFill>
                <a:blip r:embed="rId8"/>
                <a:stretch>
                  <a:fillRect l="-1911" r="-637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6E05C-71F7-47C8-ABC5-2E1AF3256214}"/>
              </a:ext>
            </a:extLst>
          </p:cNvPr>
          <p:cNvCxnSpPr/>
          <p:nvPr/>
        </p:nvCxnSpPr>
        <p:spPr>
          <a:xfrm>
            <a:off x="1813810" y="4263548"/>
            <a:ext cx="264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11D3C2-6F91-4888-9C3C-C6AEB4B0027B}"/>
              </a:ext>
            </a:extLst>
          </p:cNvPr>
          <p:cNvCxnSpPr>
            <a:cxnSpLocks/>
          </p:cNvCxnSpPr>
          <p:nvPr/>
        </p:nvCxnSpPr>
        <p:spPr>
          <a:xfrm flipH="1">
            <a:off x="2274814" y="4264490"/>
            <a:ext cx="2796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759116-A103-4920-8C79-2C5AC785EDF5}"/>
                  </a:ext>
                </a:extLst>
              </p:cNvPr>
              <p:cNvSpPr/>
              <p:nvPr/>
            </p:nvSpPr>
            <p:spPr>
              <a:xfrm>
                <a:off x="1736178" y="3922556"/>
                <a:ext cx="3808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759116-A103-4920-8C79-2C5AC785E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78" y="3922556"/>
                <a:ext cx="38087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21F3B2-6A83-4389-8DE2-396B1F38796D}"/>
                  </a:ext>
                </a:extLst>
              </p:cNvPr>
              <p:cNvSpPr/>
              <p:nvPr/>
            </p:nvSpPr>
            <p:spPr>
              <a:xfrm>
                <a:off x="2875812" y="3925693"/>
                <a:ext cx="3850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921F3B2-6A83-4389-8DE2-396B1F387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812" y="3925693"/>
                <a:ext cx="38504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59E5879-E95D-4244-9A29-1EC05359C50A}"/>
              </a:ext>
            </a:extLst>
          </p:cNvPr>
          <p:cNvCxnSpPr>
            <a:cxnSpLocks/>
          </p:cNvCxnSpPr>
          <p:nvPr/>
        </p:nvCxnSpPr>
        <p:spPr>
          <a:xfrm flipH="1">
            <a:off x="2894684" y="4263548"/>
            <a:ext cx="355238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00838E-B022-4A38-8E82-AEF28CBFECAD}"/>
                  </a:ext>
                </a:extLst>
              </p:cNvPr>
              <p:cNvSpPr txBox="1"/>
              <p:nvPr/>
            </p:nvSpPr>
            <p:spPr>
              <a:xfrm>
                <a:off x="1210868" y="5618741"/>
                <a:ext cx="9700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00838E-B022-4A38-8E82-AEF28CBFE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68" y="5618741"/>
                <a:ext cx="970009" cy="246221"/>
              </a:xfrm>
              <a:prstGeom prst="rect">
                <a:avLst/>
              </a:prstGeom>
              <a:blipFill>
                <a:blip r:embed="rId11"/>
                <a:stretch>
                  <a:fillRect l="-2516" r="-629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412570C-F251-48C8-8818-7C4853298CF4}"/>
              </a:ext>
            </a:extLst>
          </p:cNvPr>
          <p:cNvSpPr txBox="1"/>
          <p:nvPr/>
        </p:nvSpPr>
        <p:spPr>
          <a:xfrm>
            <a:off x="2274814" y="5250938"/>
            <a:ext cx="257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Specific mass of partition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7B01C4-2E14-427F-BE67-72768D725545}"/>
              </a:ext>
            </a:extLst>
          </p:cNvPr>
          <p:cNvSpPr txBox="1"/>
          <p:nvPr/>
        </p:nvSpPr>
        <p:spPr>
          <a:xfrm>
            <a:off x="2274814" y="5589492"/>
            <a:ext cx="257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Specific mass of partition 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7E0C27-F7A6-483B-8B36-93AA7962BEB1}"/>
              </a:ext>
            </a:extLst>
          </p:cNvPr>
          <p:cNvGrpSpPr/>
          <p:nvPr/>
        </p:nvGrpSpPr>
        <p:grpSpPr>
          <a:xfrm>
            <a:off x="5335775" y="1874372"/>
            <a:ext cx="6437189" cy="2725001"/>
            <a:chOff x="5335775" y="1874372"/>
            <a:chExt cx="6437189" cy="272500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DDFF395-123D-4A5F-AE3D-A0E5CFF22EC8}"/>
                </a:ext>
              </a:extLst>
            </p:cNvPr>
            <p:cNvGrpSpPr/>
            <p:nvPr/>
          </p:nvGrpSpPr>
          <p:grpSpPr>
            <a:xfrm>
              <a:off x="5335775" y="1874372"/>
              <a:ext cx="6030976" cy="2087604"/>
              <a:chOff x="5335775" y="1874372"/>
              <a:chExt cx="6030976" cy="208760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CAF910-71A6-4757-B8DD-7040C083387D}"/>
                  </a:ext>
                </a:extLst>
              </p:cNvPr>
              <p:cNvGrpSpPr/>
              <p:nvPr/>
            </p:nvGrpSpPr>
            <p:grpSpPr>
              <a:xfrm>
                <a:off x="5427045" y="2487120"/>
                <a:ext cx="5939706" cy="1474856"/>
                <a:chOff x="899592" y="5157192"/>
                <a:chExt cx="5939706" cy="1474856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9592" y="5157192"/>
                  <a:ext cx="5939706" cy="608284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4812" y="5837702"/>
                  <a:ext cx="3399230" cy="794346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0AB62-276F-45AE-B460-261BE2F711BC}"/>
                  </a:ext>
                </a:extLst>
              </p:cNvPr>
              <p:cNvSpPr txBox="1"/>
              <p:nvPr/>
            </p:nvSpPr>
            <p:spPr>
              <a:xfrm>
                <a:off x="5335775" y="1874372"/>
                <a:ext cx="5037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For normally incident plane waves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ABBBCC-D8C7-4D90-9718-5714BF054BFC}"/>
                    </a:ext>
                  </a:extLst>
                </p:cNvPr>
                <p:cNvSpPr txBox="1"/>
                <p:nvPr/>
              </p:nvSpPr>
              <p:spPr>
                <a:xfrm>
                  <a:off x="7092729" y="4214203"/>
                  <a:ext cx="1270861" cy="3851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 b="0" dirty="0">
                      <a:latin typeface="+mn-lt"/>
                    </a:rPr>
                    <a:t>where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2ABBBCC-D8C7-4D90-9718-5714BF054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2729" y="4214203"/>
                  <a:ext cx="1270861" cy="385170"/>
                </a:xfrm>
                <a:prstGeom prst="rect">
                  <a:avLst/>
                </a:prstGeom>
                <a:blipFill>
                  <a:blip r:embed="rId14"/>
                  <a:stretch>
                    <a:fillRect l="-10096" r="-1923" b="-126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C4AB25-3DD0-4DDC-9484-7D198496FE52}"/>
                    </a:ext>
                  </a:extLst>
                </p:cNvPr>
                <p:cNvSpPr txBox="1"/>
                <p:nvPr/>
              </p:nvSpPr>
              <p:spPr>
                <a:xfrm>
                  <a:off x="8473941" y="4252899"/>
                  <a:ext cx="329902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sz="1400" dirty="0">
                      <a:latin typeface="+mn-lt"/>
                    </a:rPr>
                    <a:t>: characteristic impedance of air)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CC4AB25-3DD0-4DDC-9484-7D198496F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941" y="4252899"/>
                  <a:ext cx="3299023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555" t="-4000" r="-185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DED624-06E1-4D0C-96CB-22052700FA06}"/>
                  </a:ext>
                </a:extLst>
              </p:cNvPr>
              <p:cNvSpPr/>
              <p:nvPr/>
            </p:nvSpPr>
            <p:spPr>
              <a:xfrm>
                <a:off x="1978297" y="2305452"/>
                <a:ext cx="4082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DED624-06E1-4D0C-96CB-22052700F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97" y="2305452"/>
                <a:ext cx="408252" cy="307777"/>
              </a:xfrm>
              <a:prstGeom prst="rect">
                <a:avLst/>
              </a:prstGeom>
              <a:blipFill>
                <a:blip r:embed="rId1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2254A8E-300F-41F9-A3CD-5B48466F4D63}"/>
                  </a:ext>
                </a:extLst>
              </p:cNvPr>
              <p:cNvSpPr/>
              <p:nvPr/>
            </p:nvSpPr>
            <p:spPr>
              <a:xfrm>
                <a:off x="2864030" y="2305452"/>
                <a:ext cx="4124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2254A8E-300F-41F9-A3CD-5B48466F4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30" y="2305452"/>
                <a:ext cx="412421" cy="307777"/>
              </a:xfrm>
              <a:prstGeom prst="rect">
                <a:avLst/>
              </a:prstGeom>
              <a:blipFill>
                <a:blip r:embed="rId1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F57A6DB3-1560-4CF9-A9ED-9587D77ADC96}"/>
              </a:ext>
            </a:extLst>
          </p:cNvPr>
          <p:cNvGrpSpPr/>
          <p:nvPr/>
        </p:nvGrpSpPr>
        <p:grpSpPr>
          <a:xfrm>
            <a:off x="3655449" y="4076444"/>
            <a:ext cx="1607376" cy="779606"/>
            <a:chOff x="8667872" y="4264792"/>
            <a:chExt cx="907321" cy="440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EC81946-2A06-42BF-8CE3-D0950B71ACF4}"/>
                    </a:ext>
                  </a:extLst>
                </p:cNvPr>
                <p:cNvSpPr/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EC81946-2A06-42BF-8CE3-D0950B71AC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FE41D7-CE27-4207-B54A-1D6335E46F31}"/>
                    </a:ext>
                  </a:extLst>
                </p:cNvPr>
                <p:cNvSpPr/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EFE41D7-CE27-4207-B54A-1D6335E46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2" descr="Circuit, Symbol, Electronics - Circuit Symbol For A Spring, HD Png Download  - kindpng">
              <a:extLst>
                <a:ext uri="{FF2B5EF4-FFF2-40B4-BE49-F238E27FC236}">
                  <a16:creationId xmlns:a16="http://schemas.microsoft.com/office/drawing/2014/main" id="{5AAD24DB-0862-4323-8B3B-11B636FDE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6841" y="4428085"/>
              <a:ext cx="312486" cy="22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385E35-A551-46A9-BC26-BD2BE3D60E93}"/>
                </a:ext>
              </a:extLst>
            </p:cNvPr>
            <p:cNvSpPr txBox="1"/>
            <p:nvPr/>
          </p:nvSpPr>
          <p:spPr>
            <a:xfrm>
              <a:off x="8956221" y="4264792"/>
              <a:ext cx="360040" cy="173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air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3642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62"/>
    </mc:Choice>
    <mc:Fallback>
      <p:transition spd="slow" advTm="9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5BE1198-EDE7-449B-BA33-FE7979DE111F}"/>
              </a:ext>
            </a:extLst>
          </p:cNvPr>
          <p:cNvSpPr/>
          <p:nvPr/>
        </p:nvSpPr>
        <p:spPr>
          <a:xfrm>
            <a:off x="9652443" y="3318729"/>
            <a:ext cx="1008000" cy="261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D3AC7C-97BE-48DC-94CF-F8FC782EC242}"/>
              </a:ext>
            </a:extLst>
          </p:cNvPr>
          <p:cNvSpPr/>
          <p:nvPr/>
        </p:nvSpPr>
        <p:spPr>
          <a:xfrm>
            <a:off x="9450935" y="3324948"/>
            <a:ext cx="181991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93" y="1956050"/>
            <a:ext cx="4476750" cy="340302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C351502E-8BE5-465F-AED3-14BA1C7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14.4 Double leaf partitions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0D9EF1-BB46-41AF-8E4A-90495F711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20</a:t>
            </a:fld>
            <a:endParaRPr lang="nl-NL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46AC5-5599-4D00-ACE4-5ED1B65BF939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678468-2A04-4178-B185-6FB295B704A7}"/>
              </a:ext>
            </a:extLst>
          </p:cNvPr>
          <p:cNvGrpSpPr/>
          <p:nvPr/>
        </p:nvGrpSpPr>
        <p:grpSpPr>
          <a:xfrm>
            <a:off x="5160923" y="1484784"/>
            <a:ext cx="5181549" cy="1260710"/>
            <a:chOff x="899592" y="5157192"/>
            <a:chExt cx="5939706" cy="138678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720B7EA-34C5-401D-8825-85F1BBB2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5157192"/>
              <a:ext cx="5939706" cy="60828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70F5A5-47FC-40FE-9756-CE067DC71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133" y="5749627"/>
              <a:ext cx="3399230" cy="79434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28D43-1C25-48AB-913B-F7A94824216A}"/>
              </a:ext>
            </a:extLst>
          </p:cNvPr>
          <p:cNvSpPr txBox="1"/>
          <p:nvPr/>
        </p:nvSpPr>
        <p:spPr>
          <a:xfrm>
            <a:off x="5132310" y="2947446"/>
            <a:ext cx="46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(i) At very low frequencies,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C187AC-A27E-4BA0-B56E-C9D823FC7D26}"/>
              </a:ext>
            </a:extLst>
          </p:cNvPr>
          <p:cNvCxnSpPr/>
          <p:nvPr/>
        </p:nvCxnSpPr>
        <p:spPr>
          <a:xfrm flipV="1">
            <a:off x="4062219" y="2123516"/>
            <a:ext cx="766191" cy="52137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A08328-F6D5-475E-8332-DD57A516D720}"/>
              </a:ext>
            </a:extLst>
          </p:cNvPr>
          <p:cNvSpPr txBox="1"/>
          <p:nvPr/>
        </p:nvSpPr>
        <p:spPr>
          <a:xfrm rot="19778716">
            <a:off x="3817726" y="2119222"/>
            <a:ext cx="1265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+mn-lt"/>
              </a:rPr>
              <a:t>12 dB/octave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C08329-B132-4FEC-9466-1D2BB49995EC}"/>
              </a:ext>
            </a:extLst>
          </p:cNvPr>
          <p:cNvGrpSpPr/>
          <p:nvPr/>
        </p:nvGrpSpPr>
        <p:grpSpPr>
          <a:xfrm>
            <a:off x="5132310" y="4912338"/>
            <a:ext cx="6447674" cy="1043039"/>
            <a:chOff x="5132310" y="4912338"/>
            <a:chExt cx="6447674" cy="1043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DAA460-5E76-45C5-BC4E-5A595C5C1D9C}"/>
                    </a:ext>
                  </a:extLst>
                </p:cNvPr>
                <p:cNvSpPr txBox="1"/>
                <p:nvPr/>
              </p:nvSpPr>
              <p:spPr>
                <a:xfrm>
                  <a:off x="5132310" y="4912338"/>
                  <a:ext cx="2750097" cy="656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  <a:latin typeface="+mn-lt"/>
                    </a:rPr>
                    <a:t>(ii) At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rad>
                    </m:oMath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9DAA460-5E76-45C5-BC4E-5A595C5C1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310" y="4912338"/>
                  <a:ext cx="2750097" cy="656013"/>
                </a:xfrm>
                <a:prstGeom prst="rect">
                  <a:avLst/>
                </a:prstGeom>
                <a:blipFill>
                  <a:blip r:embed="rId7"/>
                  <a:stretch>
                    <a:fillRect l="-19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5BAAAAC-B383-43E6-A8C9-2209B29E0D9B}"/>
                    </a:ext>
                  </a:extLst>
                </p:cNvPr>
                <p:cNvSpPr/>
                <p:nvPr/>
              </p:nvSpPr>
              <p:spPr>
                <a:xfrm>
                  <a:off x="5375920" y="5586045"/>
                  <a:ext cx="620406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spcAft>
                      <a:spcPts val="600"/>
                    </a:spcAft>
                  </a:pPr>
                  <a:r>
                    <a:rPr lang="en-US" dirty="0">
                      <a:solidFill>
                        <a:srgbClr val="000000"/>
                      </a:solidFill>
                      <a:latin typeface="+mn-lt"/>
                      <a:cs typeface="Palatino"/>
                    </a:rPr>
                    <a:t>imaginary part of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a14:m>
                  <a:endParaRPr lang="en-US" dirty="0">
                    <a:solidFill>
                      <a:srgbClr val="000000"/>
                    </a:solidFill>
                    <a:latin typeface="+mn-lt"/>
                    <a:cs typeface="Palatino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5BAAAAC-B383-43E6-A8C9-2209B29E0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5920" y="5586045"/>
                  <a:ext cx="620406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884" t="-116393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1279C9-5F7E-48F4-9A8E-160E03AD3024}"/>
              </a:ext>
            </a:extLst>
          </p:cNvPr>
          <p:cNvGrpSpPr/>
          <p:nvPr/>
        </p:nvGrpSpPr>
        <p:grpSpPr>
          <a:xfrm>
            <a:off x="5304097" y="3244640"/>
            <a:ext cx="5584518" cy="810735"/>
            <a:chOff x="5304097" y="3244640"/>
            <a:chExt cx="5584518" cy="81073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802677C-872D-4ECC-ACED-83967EED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4097" y="3324947"/>
              <a:ext cx="2145268" cy="7204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7F3AC3F-1168-467F-9A8E-FEAC5F66E54A}"/>
                    </a:ext>
                  </a:extLst>
                </p:cNvPr>
                <p:cNvSpPr/>
                <p:nvPr/>
              </p:nvSpPr>
              <p:spPr>
                <a:xfrm>
                  <a:off x="7882407" y="3244640"/>
                  <a:ext cx="3006208" cy="810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20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7F3AC3F-1168-467F-9A8E-FEAC5F66E5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407" y="3244640"/>
                  <a:ext cx="3006208" cy="8107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39357F-B8C7-45C3-A1C7-1390DFD434DD}"/>
                </a:ext>
              </a:extLst>
            </p:cNvPr>
            <p:cNvSpPr/>
            <p:nvPr/>
          </p:nvSpPr>
          <p:spPr>
            <a:xfrm>
              <a:off x="7482602" y="3500514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cs typeface="Palatino"/>
                  <a:sym typeface="Wingdings" panose="05000000000000000000" pitchFamily="2" charset="2"/>
                </a:rPr>
                <a:t>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E6BC8-FF37-4808-8C53-9EDA8084174C}"/>
              </a:ext>
            </a:extLst>
          </p:cNvPr>
          <p:cNvSpPr/>
          <p:nvPr/>
        </p:nvSpPr>
        <p:spPr>
          <a:xfrm>
            <a:off x="5375920" y="4056671"/>
            <a:ext cx="6204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latin typeface="+mn-lt"/>
                <a:cs typeface="Palatino"/>
                <a:sym typeface="Wingdings" panose="05000000000000000000" pitchFamily="2" charset="2"/>
              </a:rPr>
              <a:t>6 dB increase per octave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7C500F-3F4C-4649-A634-A4A90B12ED74}"/>
              </a:ext>
            </a:extLst>
          </p:cNvPr>
          <p:cNvGrpSpPr/>
          <p:nvPr/>
        </p:nvGrpSpPr>
        <p:grpSpPr>
          <a:xfrm>
            <a:off x="1474890" y="2769167"/>
            <a:ext cx="1225015" cy="1719845"/>
            <a:chOff x="1474890" y="2769167"/>
            <a:chExt cx="1225015" cy="1719845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D4C7005-DD0E-4EE7-9E74-FC879F5654F6}"/>
                </a:ext>
              </a:extLst>
            </p:cNvPr>
            <p:cNvCxnSpPr/>
            <p:nvPr/>
          </p:nvCxnSpPr>
          <p:spPr>
            <a:xfrm>
              <a:off x="2336344" y="3932420"/>
              <a:ext cx="0" cy="556592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EC109C-7711-4507-865A-DF629C3310ED}"/>
                </a:ext>
              </a:extLst>
            </p:cNvPr>
            <p:cNvSpPr/>
            <p:nvPr/>
          </p:nvSpPr>
          <p:spPr>
            <a:xfrm>
              <a:off x="1474890" y="3429000"/>
              <a:ext cx="12250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+mn-lt"/>
                </a:rPr>
                <a:t>mass-air-mass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+mn-lt"/>
                </a:rPr>
                <a:t>resonance</a:t>
              </a:r>
              <a:endParaRPr lang="en-US" sz="1400" dirty="0">
                <a:latin typeface="+mn-lt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324FB08-7C55-4CAE-AEE6-21630646C383}"/>
                </a:ext>
              </a:extLst>
            </p:cNvPr>
            <p:cNvGrpSpPr/>
            <p:nvPr/>
          </p:nvGrpSpPr>
          <p:grpSpPr>
            <a:xfrm>
              <a:off x="1631504" y="2769167"/>
              <a:ext cx="985617" cy="555780"/>
              <a:chOff x="8667872" y="4149080"/>
              <a:chExt cx="985617" cy="5557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F4FD3C2-FE0E-4035-AA3B-D58E1155152C}"/>
                      </a:ext>
                    </a:extLst>
                  </p:cNvPr>
                  <p:cNvSpPr/>
                  <p:nvPr/>
                </p:nvSpPr>
                <p:spPr>
                  <a:xfrm>
                    <a:off x="8667872" y="4408474"/>
                    <a:ext cx="312486" cy="296386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F4FD3C2-FE0E-4035-AA3B-D58E115515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7872" y="4408474"/>
                    <a:ext cx="312486" cy="2963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4CEEEC9-994C-4D81-9608-FE5A7C25AB42}"/>
                      </a:ext>
                    </a:extLst>
                  </p:cNvPr>
                  <p:cNvSpPr/>
                  <p:nvPr/>
                </p:nvSpPr>
                <p:spPr>
                  <a:xfrm>
                    <a:off x="9262707" y="4408474"/>
                    <a:ext cx="312486" cy="296386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4CEEEC9-994C-4D81-9608-FE5A7C25AB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2707" y="4408474"/>
                    <a:ext cx="312486" cy="2963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3" name="Picture 2" descr="Circuit, Symbol, Electronics - Circuit Symbol For A Spring, HD Png Download  - kindpng">
                <a:extLst>
                  <a:ext uri="{FF2B5EF4-FFF2-40B4-BE49-F238E27FC236}">
                    <a16:creationId xmlns:a16="http://schemas.microsoft.com/office/drawing/2014/main" id="{F095DAFC-D771-4F0D-B728-BEC6571AD7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6841" y="4428085"/>
                <a:ext cx="312486" cy="225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792123-B603-4619-92B6-BCD76BE636DA}"/>
                  </a:ext>
                </a:extLst>
              </p:cNvPr>
              <p:cNvSpPr txBox="1"/>
              <p:nvPr/>
            </p:nvSpPr>
            <p:spPr>
              <a:xfrm>
                <a:off x="8976537" y="4228281"/>
                <a:ext cx="36004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air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9B68A13-5050-4532-AB6E-E055CE156833}"/>
                  </a:ext>
                </a:extLst>
              </p:cNvPr>
              <p:cNvCxnSpPr>
                <a:stCxn id="31" idx="0"/>
              </p:cNvCxnSpPr>
              <p:nvPr/>
            </p:nvCxnSpPr>
            <p:spPr>
              <a:xfrm flipV="1">
                <a:off x="8824115" y="4149080"/>
                <a:ext cx="0" cy="25939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825E5F-DBE6-45B2-9DF0-7EC20605A0EB}"/>
                  </a:ext>
                </a:extLst>
              </p:cNvPr>
              <p:cNvCxnSpPr/>
              <p:nvPr/>
            </p:nvCxnSpPr>
            <p:spPr>
              <a:xfrm flipV="1">
                <a:off x="9425296" y="4149080"/>
                <a:ext cx="0" cy="25939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DE7036A-02F7-4AD9-A878-B438E98DFBB4}"/>
                  </a:ext>
                </a:extLst>
              </p:cNvPr>
              <p:cNvCxnSpPr/>
              <p:nvPr/>
            </p:nvCxnSpPr>
            <p:spPr>
              <a:xfrm>
                <a:off x="8824115" y="4221088"/>
                <a:ext cx="224213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25948AA-58CD-408E-929A-7F0F667D8467}"/>
                  </a:ext>
                </a:extLst>
              </p:cNvPr>
              <p:cNvCxnSpPr/>
              <p:nvPr/>
            </p:nvCxnSpPr>
            <p:spPr>
              <a:xfrm>
                <a:off x="9429276" y="4221088"/>
                <a:ext cx="224213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BCEF0F-7A66-4CCD-ABEB-C67CB17E8530}"/>
              </a:ext>
            </a:extLst>
          </p:cNvPr>
          <p:cNvGrpSpPr/>
          <p:nvPr/>
        </p:nvGrpSpPr>
        <p:grpSpPr>
          <a:xfrm>
            <a:off x="9227053" y="2288405"/>
            <a:ext cx="2629587" cy="772499"/>
            <a:chOff x="9227053" y="2288405"/>
            <a:chExt cx="2629587" cy="772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8FE7CDB-92E4-4DE7-ADD7-6A753587AFBE}"/>
                    </a:ext>
                  </a:extLst>
                </p:cNvPr>
                <p:cNvSpPr txBox="1"/>
                <p:nvPr/>
              </p:nvSpPr>
              <p:spPr>
                <a:xfrm>
                  <a:off x="9334617" y="2334963"/>
                  <a:ext cx="2483757" cy="7189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dirty="0">
                      <a:latin typeface="+mn-lt"/>
                    </a:rPr>
                    <a:t>Single partition at low frequencies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𝑐𝑜𝑠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400" i="1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8FE7CDB-92E4-4DE7-ADD7-6A753587A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617" y="2334963"/>
                  <a:ext cx="2483757" cy="718915"/>
                </a:xfrm>
                <a:prstGeom prst="rect">
                  <a:avLst/>
                </a:prstGeom>
                <a:blipFill>
                  <a:blip r:embed="rId14"/>
                  <a:stretch>
                    <a:fillRect l="-4412" t="-7627" r="-3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97FE37D3-962D-4BDB-B343-2BECC07B383C}"/>
                </a:ext>
              </a:extLst>
            </p:cNvPr>
            <p:cNvSpPr/>
            <p:nvPr/>
          </p:nvSpPr>
          <p:spPr>
            <a:xfrm>
              <a:off x="9227053" y="2288405"/>
              <a:ext cx="2629587" cy="772499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B656CB8-FDAE-40A8-9B73-484595F0C462}"/>
              </a:ext>
            </a:extLst>
          </p:cNvPr>
          <p:cNvSpPr/>
          <p:nvPr/>
        </p:nvSpPr>
        <p:spPr>
          <a:xfrm rot="20456258">
            <a:off x="1246554" y="4373389"/>
            <a:ext cx="638308" cy="1641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3FC994-8AF7-475D-965B-7AEAA81ADD86}"/>
                  </a:ext>
                </a:extLst>
              </p:cNvPr>
              <p:cNvSpPr/>
              <p:nvPr/>
            </p:nvSpPr>
            <p:spPr>
              <a:xfrm>
                <a:off x="5375920" y="4348187"/>
                <a:ext cx="6096000" cy="4025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lvl="0" indent="-285750">
                  <a:spcAft>
                    <a:spcPts val="600"/>
                  </a:spcAft>
                  <a:buFont typeface="Wingdings" panose="05000000000000000000" pitchFamily="2" charset="2"/>
                  <a:buChar char="à"/>
                </a:pPr>
                <a:r>
                  <a:rPr lang="en-US" dirty="0">
                    <a:solidFill>
                      <a:srgbClr val="000000"/>
                    </a:solidFill>
                    <a:latin typeface="+mn-lt"/>
                    <a:cs typeface="Palatino"/>
                    <a:sym typeface="Wingdings" panose="05000000000000000000" pitchFamily="2" charset="2"/>
                  </a:rPr>
                  <a:t>Follows mass law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cs typeface="Palatino"/>
                    <a:sym typeface="Wingdings" panose="05000000000000000000" pitchFamily="2" charset="2"/>
                  </a:rPr>
                  <a:t> total mass of the system)</a:t>
                </a:r>
                <a:endParaRPr lang="en-US" dirty="0">
                  <a:solidFill>
                    <a:srgbClr val="000000"/>
                  </a:solidFill>
                  <a:latin typeface="+mn-lt"/>
                  <a:cs typeface="Palatino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3FC994-8AF7-475D-965B-7AEAA81AD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48187"/>
                <a:ext cx="6096000" cy="402546"/>
              </a:xfrm>
              <a:prstGeom prst="rect">
                <a:avLst/>
              </a:prstGeom>
              <a:blipFill>
                <a:blip r:embed="rId15"/>
                <a:stretch>
                  <a:fillRect l="-70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9BEF6CC-CB2B-4775-8B6F-8B1AC9233007}"/>
              </a:ext>
            </a:extLst>
          </p:cNvPr>
          <p:cNvSpPr/>
          <p:nvPr/>
        </p:nvSpPr>
        <p:spPr>
          <a:xfrm>
            <a:off x="5375920" y="5973071"/>
            <a:ext cx="6720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n-lt"/>
                <a:cs typeface="Palatino"/>
                <a:sym typeface="Wingdings" panose="05000000000000000000" pitchFamily="2" charset="2"/>
              </a:rPr>
              <a:t> Resonance of the system, Both layers vibrate in equal phases</a:t>
            </a:r>
            <a:r>
              <a:rPr lang="en-US" dirty="0">
                <a:solidFill>
                  <a:srgbClr val="000000"/>
                </a:solidFill>
                <a:latin typeface="+mn-lt"/>
                <a:cs typeface="Palatino"/>
              </a:rPr>
              <a:t>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8F6DF-1616-4930-B228-7BD911FE9256}"/>
              </a:ext>
            </a:extLst>
          </p:cNvPr>
          <p:cNvSpPr/>
          <p:nvPr/>
        </p:nvSpPr>
        <p:spPr>
          <a:xfrm>
            <a:off x="7794107" y="5076649"/>
            <a:ext cx="2658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: mass-air-mass resonance</a:t>
            </a:r>
            <a:endParaRPr lang="en-US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60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27"/>
    </mc:Choice>
    <mc:Fallback>
      <p:transition spd="slow" advTm="16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6" grpId="0"/>
      <p:bldP spid="8" grpId="0" animBg="1"/>
      <p:bldP spid="9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93" y="1956050"/>
            <a:ext cx="4476750" cy="340302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C351502E-8BE5-465F-AED3-14BA1C7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14.4 Double leaf partitions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0D9EF1-BB46-41AF-8E4A-90495F711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1252674-3F9C-384E-96CD-46BECE363F7B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46AC5-5599-4D00-ACE4-5ED1B65BF939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characteristic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A8C9F4-A201-41F0-8BD5-BF8183F6D186}"/>
              </a:ext>
            </a:extLst>
          </p:cNvPr>
          <p:cNvSpPr txBox="1"/>
          <p:nvPr/>
        </p:nvSpPr>
        <p:spPr>
          <a:xfrm>
            <a:off x="8274032" y="3532366"/>
            <a:ext cx="30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18 dB increase per octave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678468-2A04-4178-B185-6FB295B704A7}"/>
              </a:ext>
            </a:extLst>
          </p:cNvPr>
          <p:cNvGrpSpPr/>
          <p:nvPr/>
        </p:nvGrpSpPr>
        <p:grpSpPr>
          <a:xfrm>
            <a:off x="5160923" y="1484784"/>
            <a:ext cx="5181549" cy="1260710"/>
            <a:chOff x="899592" y="5157192"/>
            <a:chExt cx="5939706" cy="138678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720B7EA-34C5-401D-8825-85F1BBB2D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592" y="5157192"/>
              <a:ext cx="5939706" cy="60828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70F5A5-47FC-40FE-9756-CE067DC71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133" y="5749627"/>
              <a:ext cx="3399230" cy="79434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28D43-1C25-48AB-913B-F7A94824216A}"/>
              </a:ext>
            </a:extLst>
          </p:cNvPr>
          <p:cNvSpPr txBox="1"/>
          <p:nvPr/>
        </p:nvSpPr>
        <p:spPr>
          <a:xfrm>
            <a:off x="5132310" y="2947446"/>
            <a:ext cx="467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(iii) Beyond resonance frequency,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8C7546-BC53-4183-BD6D-22AB0C0331D9}"/>
              </a:ext>
            </a:extLst>
          </p:cNvPr>
          <p:cNvGrpSpPr/>
          <p:nvPr/>
        </p:nvGrpSpPr>
        <p:grpSpPr>
          <a:xfrm>
            <a:off x="5132310" y="4143262"/>
            <a:ext cx="6476434" cy="1292662"/>
            <a:chOff x="5132310" y="4143262"/>
            <a:chExt cx="6476434" cy="129266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B97F28-0D62-47DD-B93E-C4E8F997CDB0}"/>
                </a:ext>
              </a:extLst>
            </p:cNvPr>
            <p:cNvSpPr/>
            <p:nvPr/>
          </p:nvSpPr>
          <p:spPr>
            <a:xfrm>
              <a:off x="5447928" y="4512594"/>
              <a:ext cx="61608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The thickness of the air gap between the layers becomes comparable to the acoustical wavelength</a:t>
              </a:r>
              <a:b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</a:br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  <a:sym typeface="Wingdings" panose="05000000000000000000" pitchFamily="2" charset="2"/>
                </a:rPr>
                <a:t> cannot be regarded as lumped elements anymore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DAA460-5E76-45C5-BC4E-5A595C5C1D9C}"/>
                </a:ext>
              </a:extLst>
            </p:cNvPr>
            <p:cNvSpPr txBox="1"/>
            <p:nvPr/>
          </p:nvSpPr>
          <p:spPr>
            <a:xfrm>
              <a:off x="5132310" y="4143262"/>
              <a:ext cx="467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(iv) At very high frequencies,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C187AC-A27E-4BA0-B56E-C9D823FC7D26}"/>
              </a:ext>
            </a:extLst>
          </p:cNvPr>
          <p:cNvCxnSpPr/>
          <p:nvPr/>
        </p:nvCxnSpPr>
        <p:spPr>
          <a:xfrm flipV="1">
            <a:off x="4062219" y="2123516"/>
            <a:ext cx="766191" cy="52137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A08328-F6D5-475E-8332-DD57A516D720}"/>
              </a:ext>
            </a:extLst>
          </p:cNvPr>
          <p:cNvSpPr txBox="1"/>
          <p:nvPr/>
        </p:nvSpPr>
        <p:spPr>
          <a:xfrm rot="19778716">
            <a:off x="3817726" y="2119222"/>
            <a:ext cx="1265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+mj-lt"/>
              </a:rPr>
              <a:t>12 dB/octave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1CC4EF-AEA5-4B86-9128-6B76EA5473A7}"/>
              </a:ext>
            </a:extLst>
          </p:cNvPr>
          <p:cNvGrpSpPr/>
          <p:nvPr/>
        </p:nvGrpSpPr>
        <p:grpSpPr>
          <a:xfrm>
            <a:off x="5366177" y="5629028"/>
            <a:ext cx="6221607" cy="841191"/>
            <a:chOff x="5366177" y="5629028"/>
            <a:chExt cx="6221607" cy="8411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D4B80E7-B913-401C-9A5B-D234B72F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3054" y="5629028"/>
              <a:ext cx="3284730" cy="60828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624E14-6B95-45E5-9C0F-B2990A44DF24}"/>
                </a:ext>
              </a:extLst>
            </p:cNvPr>
            <p:cNvSpPr/>
            <p:nvPr/>
          </p:nvSpPr>
          <p:spPr>
            <a:xfrm>
              <a:off x="5366177" y="5760112"/>
              <a:ext cx="38164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+mj-lt"/>
                  <a:ea typeface="Avenir Book" charset="0"/>
                  <a:cs typeface="Avenir Book" charset="0"/>
                </a:rPr>
                <a:t>Sharp dips on the curves at 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800E6D-6F40-41B3-94ED-40C7DF80AC9C}"/>
                </a:ext>
              </a:extLst>
            </p:cNvPr>
            <p:cNvSpPr/>
            <p:nvPr/>
          </p:nvSpPr>
          <p:spPr>
            <a:xfrm>
              <a:off x="9624392" y="6100887"/>
              <a:ext cx="18673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Cavity resonances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7F5AE50-F027-4026-97AF-AD75AB669875}"/>
              </a:ext>
            </a:extLst>
          </p:cNvPr>
          <p:cNvSpPr/>
          <p:nvPr/>
        </p:nvSpPr>
        <p:spPr>
          <a:xfrm>
            <a:off x="6982002" y="3407061"/>
            <a:ext cx="275650" cy="2613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15E03-4897-4CC8-977C-298B6E399C6B}"/>
                  </a:ext>
                </a:extLst>
              </p:cNvPr>
              <p:cNvSpPr txBox="1"/>
              <p:nvPr/>
            </p:nvSpPr>
            <p:spPr>
              <a:xfrm>
                <a:off x="5401451" y="3392867"/>
                <a:ext cx="287258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15E03-4897-4CC8-977C-298B6E39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451" y="3392867"/>
                <a:ext cx="2872581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191F1C4-A9B8-40F3-93B6-18BDFA9F49C5}"/>
              </a:ext>
            </a:extLst>
          </p:cNvPr>
          <p:cNvSpPr/>
          <p:nvPr/>
        </p:nvSpPr>
        <p:spPr>
          <a:xfrm rot="18733678">
            <a:off x="2671345" y="3343186"/>
            <a:ext cx="683477" cy="1641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2E6653-A43D-4547-AF5B-9965092C1B3A}"/>
              </a:ext>
            </a:extLst>
          </p:cNvPr>
          <p:cNvSpPr/>
          <p:nvPr/>
        </p:nvSpPr>
        <p:spPr>
          <a:xfrm rot="19654106">
            <a:off x="3897970" y="2259020"/>
            <a:ext cx="802745" cy="16412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54FEB5-F625-4050-B4A9-334A6EED5CCA}"/>
                  </a:ext>
                </a:extLst>
              </p:cNvPr>
              <p:cNvSpPr/>
              <p:nvPr/>
            </p:nvSpPr>
            <p:spPr>
              <a:xfrm>
                <a:off x="5366177" y="5430288"/>
                <a:ext cx="33651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 ~ 12 dB increase per octave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54FEB5-F625-4050-B4A9-334A6EED5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7" y="5430288"/>
                <a:ext cx="3365152" cy="369332"/>
              </a:xfrm>
              <a:prstGeom prst="rect">
                <a:avLst/>
              </a:prstGeom>
              <a:blipFill>
                <a:blip r:embed="rId9"/>
                <a:stretch>
                  <a:fillRect l="-1087" t="-10000" r="-10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37B2F73-DDF8-401F-8822-6FDE57AD5D44}"/>
              </a:ext>
            </a:extLst>
          </p:cNvPr>
          <p:cNvGrpSpPr/>
          <p:nvPr/>
        </p:nvGrpSpPr>
        <p:grpSpPr>
          <a:xfrm>
            <a:off x="2979877" y="3364675"/>
            <a:ext cx="1756571" cy="1439855"/>
            <a:chOff x="2979877" y="3364675"/>
            <a:chExt cx="1756571" cy="143985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3D94FD-0639-4C75-9263-5C27930E58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704" y="3364675"/>
              <a:ext cx="0" cy="352357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37BDB69-AB16-4AB2-A8C1-836BC949D926}"/>
                </a:ext>
              </a:extLst>
            </p:cNvPr>
            <p:cNvSpPr/>
            <p:nvPr/>
          </p:nvSpPr>
          <p:spPr>
            <a:xfrm>
              <a:off x="2979877" y="3713082"/>
              <a:ext cx="17565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+mn-lt"/>
                </a:rPr>
                <a:t>First cavity resonance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FB27505-DC34-4DE2-9BE2-8870FCFE440A}"/>
                </a:ext>
              </a:extLst>
            </p:cNvPr>
            <p:cNvGrpSpPr/>
            <p:nvPr/>
          </p:nvGrpSpPr>
          <p:grpSpPr>
            <a:xfrm>
              <a:off x="3847375" y="3999304"/>
              <a:ext cx="467167" cy="805226"/>
              <a:chOff x="3847375" y="3999304"/>
              <a:chExt cx="467167" cy="80522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84C18AD-54E2-49CB-BDFC-663F40978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35071" y="4231676"/>
                <a:ext cx="288721" cy="280918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D9E081-CF48-4F23-8286-ACC0D7C98FAD}"/>
                  </a:ext>
                </a:extLst>
              </p:cNvPr>
              <p:cNvSpPr/>
              <p:nvPr/>
            </p:nvSpPr>
            <p:spPr>
              <a:xfrm>
                <a:off x="3847375" y="3999304"/>
                <a:ext cx="90750" cy="8052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02FE02-5854-418C-924F-DB2CBD6EB34A}"/>
                  </a:ext>
                </a:extLst>
              </p:cNvPr>
              <p:cNvSpPr/>
              <p:nvPr/>
            </p:nvSpPr>
            <p:spPr>
              <a:xfrm>
                <a:off x="4223792" y="3999305"/>
                <a:ext cx="90750" cy="8052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B56D2BE-E4DF-4084-864C-D7F7E7071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8125" y="4356040"/>
                <a:ext cx="285667" cy="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861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57"/>
    </mc:Choice>
    <mc:Fallback>
      <p:transition spd="slow" advTm="96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41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351502E-8BE5-465F-AED3-14BA1C78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14.4 Double leaf partitions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90D9EF1-BB46-41AF-8E4A-90495F711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22</a:t>
            </a:fld>
            <a:endParaRPr lang="nl-NL">
              <a:latin typeface="+mn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2099190"/>
            <a:ext cx="4924425" cy="374332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94AF38-EE9B-49B5-B75C-716B81C41BAF}"/>
              </a:ext>
            </a:extLst>
          </p:cNvPr>
          <p:cNvCxnSpPr/>
          <p:nvPr/>
        </p:nvCxnSpPr>
        <p:spPr>
          <a:xfrm flipV="1">
            <a:off x="8584629" y="2283403"/>
            <a:ext cx="842810" cy="573507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5D8C6EF-2DFD-4DB4-AA41-F8386B87C101}"/>
              </a:ext>
            </a:extLst>
          </p:cNvPr>
          <p:cNvSpPr txBox="1"/>
          <p:nvPr/>
        </p:nvSpPr>
        <p:spPr>
          <a:xfrm rot="19778716">
            <a:off x="8340655" y="2395698"/>
            <a:ext cx="1027692" cy="23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+mn-lt"/>
              </a:rPr>
              <a:t>12 dB/octave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9D80AA-F7A0-47ED-A688-61EB07ED91EE}"/>
              </a:ext>
            </a:extLst>
          </p:cNvPr>
          <p:cNvCxnSpPr/>
          <p:nvPr/>
        </p:nvCxnSpPr>
        <p:spPr>
          <a:xfrm>
            <a:off x="6686166" y="4273197"/>
            <a:ext cx="0" cy="61225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731565-3248-451A-93D9-B5FC946C5E84}"/>
              </a:ext>
            </a:extLst>
          </p:cNvPr>
          <p:cNvSpPr/>
          <p:nvPr/>
        </p:nvSpPr>
        <p:spPr>
          <a:xfrm>
            <a:off x="5783750" y="3793799"/>
            <a:ext cx="1347517" cy="57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+mn-lt"/>
              </a:rPr>
              <a:t>mass-air-mass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+mn-lt"/>
              </a:rPr>
              <a:t>resonance</a:t>
            </a:r>
            <a:endParaRPr lang="en-US" sz="1400" dirty="0">
              <a:latin typeface="+mn-lt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7450F-20C2-4B2F-9CBD-432D397DB3F8}"/>
              </a:ext>
            </a:extLst>
          </p:cNvPr>
          <p:cNvCxnSpPr>
            <a:cxnSpLocks/>
          </p:cNvCxnSpPr>
          <p:nvPr/>
        </p:nvCxnSpPr>
        <p:spPr>
          <a:xfrm flipV="1">
            <a:off x="8600562" y="3648677"/>
            <a:ext cx="0" cy="3875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E2346B6-7459-4221-9AC8-3FC98E8D95F8}"/>
              </a:ext>
            </a:extLst>
          </p:cNvPr>
          <p:cNvSpPr/>
          <p:nvPr/>
        </p:nvSpPr>
        <p:spPr>
          <a:xfrm>
            <a:off x="7394052" y="4031925"/>
            <a:ext cx="1932228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First cavity resonance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AFC2AB-5F61-4543-B019-63F85BF7F504}"/>
              </a:ext>
            </a:extLst>
          </p:cNvPr>
          <p:cNvGrpSpPr/>
          <p:nvPr/>
        </p:nvGrpSpPr>
        <p:grpSpPr>
          <a:xfrm>
            <a:off x="8348300" y="4346769"/>
            <a:ext cx="513884" cy="885749"/>
            <a:chOff x="3847375" y="3999304"/>
            <a:chExt cx="467167" cy="8052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BF35A6E-7189-426B-BFC6-9B2A09E653A5}"/>
                </a:ext>
              </a:extLst>
            </p:cNvPr>
            <p:cNvSpPr/>
            <p:nvPr/>
          </p:nvSpPr>
          <p:spPr>
            <a:xfrm>
              <a:off x="3847375" y="3999304"/>
              <a:ext cx="90750" cy="805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699310-7989-45D1-B116-9FFE12BE5A7D}"/>
                </a:ext>
              </a:extLst>
            </p:cNvPr>
            <p:cNvSpPr/>
            <p:nvPr/>
          </p:nvSpPr>
          <p:spPr>
            <a:xfrm>
              <a:off x="4223792" y="3999305"/>
              <a:ext cx="90750" cy="805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2" descr="Write a function that will plot x/y for a sine wave to be drawn by WebGL? -  Stack Overflow">
              <a:extLst>
                <a:ext uri="{FF2B5EF4-FFF2-40B4-BE49-F238E27FC236}">
                  <a16:creationId xmlns:a16="http://schemas.microsoft.com/office/drawing/2014/main" id="{1770691A-41E9-4AC9-9734-DEF5B2828E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3632" r="60837" b="17660"/>
            <a:stretch/>
          </p:blipFill>
          <p:spPr bwMode="auto">
            <a:xfrm rot="10800000">
              <a:off x="3940824" y="4293096"/>
              <a:ext cx="282967" cy="7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Write a function that will plot x/y for a sine wave to be drawn by WebGL? -  Stack Overflow">
              <a:extLst>
                <a:ext uri="{FF2B5EF4-FFF2-40B4-BE49-F238E27FC236}">
                  <a16:creationId xmlns:a16="http://schemas.microsoft.com/office/drawing/2014/main" id="{6D83B360-D0F0-49A7-9074-BDF78978B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3632" r="60837" b="17660"/>
            <a:stretch/>
          </p:blipFill>
          <p:spPr bwMode="auto">
            <a:xfrm>
              <a:off x="3938125" y="4363508"/>
              <a:ext cx="282967" cy="76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65D79F3-A08D-45E6-9607-BD917B63F47F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5" y="4365564"/>
              <a:ext cx="285667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68DADA-01D3-4872-B1C2-CD8248244062}"/>
              </a:ext>
            </a:extLst>
          </p:cNvPr>
          <p:cNvGrpSpPr/>
          <p:nvPr/>
        </p:nvGrpSpPr>
        <p:grpSpPr>
          <a:xfrm>
            <a:off x="5878412" y="3101632"/>
            <a:ext cx="1084179" cy="611358"/>
            <a:chOff x="8667872" y="4149080"/>
            <a:chExt cx="985617" cy="555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4D41FAE-66B7-4C75-AC06-56CF6DA76E9B}"/>
                    </a:ext>
                  </a:extLst>
                </p:cNvPr>
                <p:cNvSpPr/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4D41FAE-66B7-4C75-AC06-56CF6DA76E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9787A63-2A4D-4710-A5C6-491EAAB62D4C}"/>
                    </a:ext>
                  </a:extLst>
                </p:cNvPr>
                <p:cNvSpPr/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9787A63-2A4D-4710-A5C6-491EAAB62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Picture 2" descr="Circuit, Symbol, Electronics - Circuit Symbol For A Spring, HD Png Download  - kindpng">
              <a:extLst>
                <a:ext uri="{FF2B5EF4-FFF2-40B4-BE49-F238E27FC236}">
                  <a16:creationId xmlns:a16="http://schemas.microsoft.com/office/drawing/2014/main" id="{DB2EB02E-5D7F-4FBF-91E6-367D8FCF4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6841" y="4428085"/>
              <a:ext cx="312486" cy="22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195C4D-77E1-429C-A99C-BCDAAC4062AE}"/>
                </a:ext>
              </a:extLst>
            </p:cNvPr>
            <p:cNvSpPr txBox="1"/>
            <p:nvPr/>
          </p:nvSpPr>
          <p:spPr>
            <a:xfrm>
              <a:off x="8976537" y="4228281"/>
              <a:ext cx="36004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n-lt"/>
                </a:rPr>
                <a:t>air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A445F46-C2A8-46C7-A9FC-23AF3FCA47D5}"/>
                </a:ext>
              </a:extLst>
            </p:cNvPr>
            <p:cNvCxnSpPr>
              <a:stCxn id="42" idx="0"/>
            </p:cNvCxnSpPr>
            <p:nvPr/>
          </p:nvCxnSpPr>
          <p:spPr>
            <a:xfrm flipV="1">
              <a:off x="8824115" y="4149080"/>
              <a:ext cx="0" cy="25939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A38517-0CCD-48ED-A372-D839521F733F}"/>
                </a:ext>
              </a:extLst>
            </p:cNvPr>
            <p:cNvCxnSpPr/>
            <p:nvPr/>
          </p:nvCxnSpPr>
          <p:spPr>
            <a:xfrm flipV="1">
              <a:off x="9425296" y="4149080"/>
              <a:ext cx="0" cy="25939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1693FD-CE7B-4E99-AF3B-6CEEC5438431}"/>
                </a:ext>
              </a:extLst>
            </p:cNvPr>
            <p:cNvCxnSpPr/>
            <p:nvPr/>
          </p:nvCxnSpPr>
          <p:spPr>
            <a:xfrm>
              <a:off x="8824115" y="4221088"/>
              <a:ext cx="2242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26B4D80-3275-49EB-8531-4AC19F1F6C41}"/>
                </a:ext>
              </a:extLst>
            </p:cNvPr>
            <p:cNvCxnSpPr/>
            <p:nvPr/>
          </p:nvCxnSpPr>
          <p:spPr>
            <a:xfrm>
              <a:off x="9429276" y="4221088"/>
              <a:ext cx="2242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174C01-01AF-4DAB-8849-BBA951F48A7D}"/>
              </a:ext>
            </a:extLst>
          </p:cNvPr>
          <p:cNvGrpSpPr/>
          <p:nvPr/>
        </p:nvGrpSpPr>
        <p:grpSpPr>
          <a:xfrm>
            <a:off x="335360" y="2466962"/>
            <a:ext cx="4253825" cy="3267429"/>
            <a:chOff x="479376" y="2879801"/>
            <a:chExt cx="4679207" cy="3594172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2832F59-0E8E-464C-BF8F-1745A4E7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376" y="2879801"/>
              <a:ext cx="4679207" cy="3594172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A5C1514-14B9-4716-8D63-84A0132DF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877" y="2996613"/>
              <a:ext cx="417362" cy="576403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23D7028-F94D-4118-841C-4DA09240E9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4821" y="2972755"/>
              <a:ext cx="453868" cy="626895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B69AC52-460A-4653-9DAF-2A5F3B7AB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642047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A16CFA4-7390-4AE9-9604-C8067534C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277" y="4806281"/>
              <a:ext cx="673910" cy="2847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127C4C-6F67-4C5F-ACEB-DBD01E763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717643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1B2641-2E8D-4DA4-BFE0-3F9DF2AB57E8}"/>
                </a:ext>
              </a:extLst>
            </p:cNvPr>
            <p:cNvSpPr txBox="1"/>
            <p:nvPr/>
          </p:nvSpPr>
          <p:spPr>
            <a:xfrm rot="20257264">
              <a:off x="1544034" y="4509133"/>
              <a:ext cx="1777373" cy="575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+ 6 dB/octave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+mn-lt"/>
                </a:rPr>
                <a:t>Mass-controlled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C16D62-BD53-47C9-89DE-3177B8D8F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5236250"/>
              <a:ext cx="687976" cy="2445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9EEBA4F-EB80-42D7-956B-E6565A42B62B}"/>
                </a:ext>
              </a:extLst>
            </p:cNvPr>
            <p:cNvCxnSpPr/>
            <p:nvPr/>
          </p:nvCxnSpPr>
          <p:spPr>
            <a:xfrm>
              <a:off x="1418142" y="4675180"/>
              <a:ext cx="244890" cy="8969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745E453-6A97-48A1-9FEC-CBAD98157B1D}"/>
                    </a:ext>
                  </a:extLst>
                </p:cNvPr>
                <p:cNvSpPr/>
                <p:nvPr/>
              </p:nvSpPr>
              <p:spPr>
                <a:xfrm>
                  <a:off x="1231561" y="5502198"/>
                  <a:ext cx="1425243" cy="4096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latin typeface="+mn-lt"/>
                    </a:rPr>
                    <a:t> increasing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9E8727-C1EE-40CA-B505-22158F4D38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61" y="5502198"/>
                  <a:ext cx="1425243" cy="409651"/>
                </a:xfrm>
                <a:prstGeom prst="rect">
                  <a:avLst/>
                </a:prstGeom>
                <a:blipFill>
                  <a:blip r:embed="rId10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5288866-3D7A-48DE-9435-A9C8E55CDF84}"/>
                </a:ext>
              </a:extLst>
            </p:cNvPr>
            <p:cNvSpPr/>
            <p:nvPr/>
          </p:nvSpPr>
          <p:spPr>
            <a:xfrm>
              <a:off x="3293293" y="5992989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7D3E25-2025-45CF-8D95-3C09B58E9391}"/>
                </a:ext>
              </a:extLst>
            </p:cNvPr>
            <p:cNvSpPr/>
            <p:nvPr/>
          </p:nvSpPr>
          <p:spPr>
            <a:xfrm>
              <a:off x="3932488" y="5987523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560DC4-3462-43D3-A110-4282755CECB7}"/>
                </a:ext>
              </a:extLst>
            </p:cNvPr>
            <p:cNvSpPr/>
            <p:nvPr/>
          </p:nvSpPr>
          <p:spPr>
            <a:xfrm>
              <a:off x="4624667" y="5987522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5B9C001-4D04-4AA7-9356-7F9CC7519437}"/>
              </a:ext>
            </a:extLst>
          </p:cNvPr>
          <p:cNvSpPr txBox="1"/>
          <p:nvPr/>
        </p:nvSpPr>
        <p:spPr>
          <a:xfrm rot="18423147">
            <a:off x="3138429" y="2519524"/>
            <a:ext cx="1488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+mn-lt"/>
              </a:rPr>
              <a:t>+ 18 dB/octave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B83E86-48F5-44CD-A9EF-FB599C729256}"/>
              </a:ext>
            </a:extLst>
          </p:cNvPr>
          <p:cNvSpPr txBox="1"/>
          <p:nvPr/>
        </p:nvSpPr>
        <p:spPr>
          <a:xfrm>
            <a:off x="2380844" y="4959347"/>
            <a:ext cx="2073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+mn-lt"/>
              </a:rPr>
              <a:t>Coincidence frequencies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AA806D-D659-4350-8B4A-00D5156B2D05}"/>
              </a:ext>
            </a:extLst>
          </p:cNvPr>
          <p:cNvSpPr txBox="1"/>
          <p:nvPr/>
        </p:nvSpPr>
        <p:spPr>
          <a:xfrm rot="18423147">
            <a:off x="3307500" y="2681184"/>
            <a:ext cx="182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+mn-lt"/>
              </a:rPr>
              <a:t>Stiffness-controlled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0E4E736-C237-438C-8A1B-0B647F6DB3CC}"/>
              </a:ext>
            </a:extLst>
          </p:cNvPr>
          <p:cNvSpPr txBox="1"/>
          <p:nvPr/>
        </p:nvSpPr>
        <p:spPr>
          <a:xfrm rot="20202987">
            <a:off x="1627928" y="3371581"/>
            <a:ext cx="1519273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Normal incidence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74512-6A05-4AC7-ADCB-DB2CDE96A285}"/>
              </a:ext>
            </a:extLst>
          </p:cNvPr>
          <p:cNvSpPr txBox="1"/>
          <p:nvPr/>
        </p:nvSpPr>
        <p:spPr>
          <a:xfrm>
            <a:off x="536546" y="1628800"/>
            <a:ext cx="2465463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Single leaf partition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469F1B-B27F-482F-8459-FD7FC9F5A624}"/>
              </a:ext>
            </a:extLst>
          </p:cNvPr>
          <p:cNvSpPr txBox="1"/>
          <p:nvPr/>
        </p:nvSpPr>
        <p:spPr>
          <a:xfrm>
            <a:off x="4928590" y="1632392"/>
            <a:ext cx="2465463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Double leaf partition</a:t>
            </a:r>
          </a:p>
        </p:txBody>
      </p:sp>
      <p:pic>
        <p:nvPicPr>
          <p:cNvPr id="86" name="Picture 2" descr="Vibration absorption | Vibrations: Embry-Riddle Aeronautical University">
            <a:extLst>
              <a:ext uri="{FF2B5EF4-FFF2-40B4-BE49-F238E27FC236}">
                <a16:creationId xmlns:a16="http://schemas.microsoft.com/office/drawing/2014/main" id="{1A3AAD20-1724-4643-881E-B60D372816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882" y="3340950"/>
            <a:ext cx="2297256" cy="17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B7FA0A-B731-49C0-97B9-2FA641E502A3}"/>
              </a:ext>
            </a:extLst>
          </p:cNvPr>
          <p:cNvGrpSpPr/>
          <p:nvPr/>
        </p:nvGrpSpPr>
        <p:grpSpPr>
          <a:xfrm>
            <a:off x="6213771" y="5070624"/>
            <a:ext cx="575126" cy="196500"/>
            <a:chOff x="6213771" y="5070624"/>
            <a:chExt cx="575126" cy="196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C379679-6BDC-41D9-9E4B-D4476BF7E330}"/>
                </a:ext>
              </a:extLst>
            </p:cNvPr>
            <p:cNvSpPr/>
            <p:nvPr/>
          </p:nvSpPr>
          <p:spPr>
            <a:xfrm>
              <a:off x="6592397" y="5070624"/>
              <a:ext cx="196500" cy="196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337EDB5-5E1A-4D36-8D1E-38EE6013D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3771" y="5171391"/>
              <a:ext cx="37565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8D58EB-0CFC-48D7-B81A-F442B063879A}"/>
              </a:ext>
            </a:extLst>
          </p:cNvPr>
          <p:cNvGrpSpPr/>
          <p:nvPr/>
        </p:nvGrpSpPr>
        <p:grpSpPr>
          <a:xfrm>
            <a:off x="8502312" y="3416414"/>
            <a:ext cx="572723" cy="196500"/>
            <a:chOff x="8502312" y="3416414"/>
            <a:chExt cx="572723" cy="1965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86A3844-AFC4-438E-A81C-35A20EB7691C}"/>
                </a:ext>
              </a:extLst>
            </p:cNvPr>
            <p:cNvSpPr/>
            <p:nvPr/>
          </p:nvSpPr>
          <p:spPr>
            <a:xfrm>
              <a:off x="8502312" y="3416414"/>
              <a:ext cx="196500" cy="1965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CD97EFF-DF24-4313-A09B-F6AFBA091268}"/>
                </a:ext>
              </a:extLst>
            </p:cNvPr>
            <p:cNvCxnSpPr>
              <a:cxnSpLocks/>
            </p:cNvCxnSpPr>
            <p:nvPr/>
          </p:nvCxnSpPr>
          <p:spPr>
            <a:xfrm>
              <a:off x="8698812" y="3507620"/>
              <a:ext cx="37622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4D81D57-9EE6-4C53-ABEB-119AF434438A}"/>
                  </a:ext>
                </a:extLst>
              </p14:cNvPr>
              <p14:cNvContentPartPr/>
              <p14:nvPr/>
            </p14:nvContentPartPr>
            <p14:xfrm>
              <a:off x="7178420" y="3474040"/>
              <a:ext cx="493920" cy="501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4D81D57-9EE6-4C53-ABEB-119AF43443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24420" y="3366040"/>
                <a:ext cx="601560" cy="717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701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92"/>
    </mc:Choice>
    <mc:Fallback>
      <p:transition spd="slow" advTm="10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40000" y="1800000"/>
            <a:ext cx="6780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We also should include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Damping of bending waves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Finite dimensions of partitions </a:t>
            </a:r>
            <a:b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</a:b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(mechanical coupling of layers)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Random incident sound waves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D9822D-5D4A-43E1-A08C-1FF11540AFD1}"/>
              </a:ext>
            </a:extLst>
          </p:cNvPr>
          <p:cNvGrpSpPr/>
          <p:nvPr/>
        </p:nvGrpSpPr>
        <p:grpSpPr>
          <a:xfrm>
            <a:off x="6201175" y="1987129"/>
            <a:ext cx="3308151" cy="4386419"/>
            <a:chOff x="6201175" y="1987129"/>
            <a:chExt cx="3308151" cy="438641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AD3410-0291-475E-8ADA-C4B629877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07" r="24126" b="9391"/>
            <a:stretch/>
          </p:blipFill>
          <p:spPr>
            <a:xfrm>
              <a:off x="6265126" y="1987129"/>
              <a:ext cx="2587751" cy="369870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B7BE4E-C633-404D-BF87-9D8B5F1DA2D3}"/>
                </a:ext>
              </a:extLst>
            </p:cNvPr>
            <p:cNvSpPr/>
            <p:nvPr/>
          </p:nvSpPr>
          <p:spPr>
            <a:xfrm>
              <a:off x="6773023" y="6142717"/>
              <a:ext cx="2002555" cy="230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900" dirty="0">
                  <a:solidFill>
                    <a:srgbClr val="000000"/>
                  </a:solidFill>
                  <a:latin typeface="+mn-lt"/>
                  <a:cs typeface="Palatino"/>
                </a:rPr>
                <a:t>(</a:t>
              </a:r>
              <a:r>
                <a:rPr lang="en-US" sz="900" dirty="0" err="1">
                  <a:solidFill>
                    <a:srgbClr val="000000"/>
                  </a:solidFill>
                  <a:latin typeface="+mn-lt"/>
                  <a:cs typeface="Palatino"/>
                </a:rPr>
                <a:t>Vigran</a:t>
              </a:r>
              <a:r>
                <a:rPr lang="en-US" sz="900" dirty="0">
                  <a:solidFill>
                    <a:srgbClr val="000000"/>
                  </a:solidFill>
                  <a:latin typeface="+mn-lt"/>
                  <a:cs typeface="Palatino"/>
                </a:rPr>
                <a:t>, Building Acoustics)</a:t>
              </a:r>
              <a:endParaRPr lang="en-US" sz="900" b="1" dirty="0">
                <a:solidFill>
                  <a:srgbClr val="000000"/>
                </a:solidFill>
                <a:latin typeface="+mn-lt"/>
                <a:cs typeface="Palatino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9027ED-3E9F-469A-9CFC-4F115855625D}"/>
                </a:ext>
              </a:extLst>
            </p:cNvPr>
            <p:cNvSpPr txBox="1"/>
            <p:nvPr/>
          </p:nvSpPr>
          <p:spPr>
            <a:xfrm>
              <a:off x="6201175" y="5638737"/>
              <a:ext cx="3308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+mn-lt"/>
                </a:rPr>
                <a:t>12 mm chipboards with a cavity of depth 95 mm filled with mineral wool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36206D88-5B29-41CF-B41F-6DD6FDA2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14.4 Double leaf partitions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CC105AC-934A-4282-9C84-F72FCDBA2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23</a:t>
            </a:fld>
            <a:endParaRPr lang="nl-NL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1D5767-0D39-4450-9029-83D2CC7EE7ED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 of double leaf partitions – Real situations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C0FDFA-BE07-4D19-8CCD-413D08B35222}"/>
              </a:ext>
            </a:extLst>
          </p:cNvPr>
          <p:cNvGrpSpPr/>
          <p:nvPr/>
        </p:nvGrpSpPr>
        <p:grpSpPr>
          <a:xfrm>
            <a:off x="4367807" y="2168004"/>
            <a:ext cx="1559068" cy="3778510"/>
            <a:chOff x="4367807" y="2168004"/>
            <a:chExt cx="1559068" cy="3778510"/>
          </a:xfrm>
        </p:grpSpPr>
        <p:pic>
          <p:nvPicPr>
            <p:cNvPr id="21" name="Picture 2" descr="Image result for double leaf panel stud">
              <a:extLst>
                <a:ext uri="{FF2B5EF4-FFF2-40B4-BE49-F238E27FC236}">
                  <a16:creationId xmlns:a16="http://schemas.microsoft.com/office/drawing/2014/main" id="{1ACE0078-A476-495B-9848-88D6888DA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807" y="2168004"/>
              <a:ext cx="1559068" cy="3336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F95089-B692-4001-9E07-A2542FE0847C}"/>
                </a:ext>
              </a:extLst>
            </p:cNvPr>
            <p:cNvSpPr txBox="1"/>
            <p:nvPr/>
          </p:nvSpPr>
          <p:spPr>
            <a:xfrm>
              <a:off x="4664380" y="5638737"/>
              <a:ext cx="965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 view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37AF26-C9DB-405D-91DE-EED6F71FD18C}"/>
              </a:ext>
            </a:extLst>
          </p:cNvPr>
          <p:cNvGrpSpPr/>
          <p:nvPr/>
        </p:nvGrpSpPr>
        <p:grpSpPr>
          <a:xfrm>
            <a:off x="9573277" y="2285060"/>
            <a:ext cx="2286187" cy="3879109"/>
            <a:chOff x="9573277" y="2285060"/>
            <a:chExt cx="2286187" cy="3879109"/>
          </a:xfrm>
        </p:grpSpPr>
        <p:pic>
          <p:nvPicPr>
            <p:cNvPr id="2050" name="Picture 2" descr="CE Center - Noise Control and Isolation for Multi-Family/Mixed Use  Construction">
              <a:extLst>
                <a:ext uri="{FF2B5EF4-FFF2-40B4-BE49-F238E27FC236}">
                  <a16:creationId xmlns:a16="http://schemas.microsoft.com/office/drawing/2014/main" id="{7F27C481-95CC-40FF-AFD0-D9EE6809A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49" t="9337" r="21656" b="7308"/>
            <a:stretch/>
          </p:blipFill>
          <p:spPr bwMode="auto">
            <a:xfrm>
              <a:off x="10128448" y="2285060"/>
              <a:ext cx="910833" cy="310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2EAB22-6818-47D7-B759-9020FD740F6B}"/>
                </a:ext>
              </a:extLst>
            </p:cNvPr>
            <p:cNvSpPr txBox="1"/>
            <p:nvPr/>
          </p:nvSpPr>
          <p:spPr>
            <a:xfrm>
              <a:off x="9573277" y="5640949"/>
              <a:ext cx="2286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Installation method to prevent mechanical coupling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57561C-775F-4A70-B929-598D5A058776}"/>
              </a:ext>
            </a:extLst>
          </p:cNvPr>
          <p:cNvGrpSpPr/>
          <p:nvPr/>
        </p:nvGrpSpPr>
        <p:grpSpPr>
          <a:xfrm>
            <a:off x="7151472" y="3573016"/>
            <a:ext cx="365640" cy="648072"/>
            <a:chOff x="7151472" y="3573016"/>
            <a:chExt cx="365640" cy="64807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2CAFC9-2912-43B1-AE6B-F8BC8153D0A5}"/>
                </a:ext>
              </a:extLst>
            </p:cNvPr>
            <p:cNvSpPr/>
            <p:nvPr/>
          </p:nvSpPr>
          <p:spPr>
            <a:xfrm>
              <a:off x="7151472" y="4149080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A3DA35-1009-415A-B8DE-63BE5C5C0BCA}"/>
                </a:ext>
              </a:extLst>
            </p:cNvPr>
            <p:cNvSpPr/>
            <p:nvPr/>
          </p:nvSpPr>
          <p:spPr>
            <a:xfrm>
              <a:off x="7445104" y="3573016"/>
              <a:ext cx="72008" cy="72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B20BA0-4896-4849-98D1-F155185CFFF6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80" y="4185084"/>
              <a:ext cx="26239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5A8FC4-8B1B-458C-A139-717B09D2A3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108" y="3645024"/>
              <a:ext cx="0" cy="54844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BE1460-86D7-4F65-AD5A-9272CC7FBD0D}"/>
              </a:ext>
            </a:extLst>
          </p:cNvPr>
          <p:cNvGrpSpPr/>
          <p:nvPr/>
        </p:nvGrpSpPr>
        <p:grpSpPr>
          <a:xfrm>
            <a:off x="7675414" y="2996952"/>
            <a:ext cx="868858" cy="797103"/>
            <a:chOff x="7675414" y="2996952"/>
            <a:chExt cx="868858" cy="79710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D646BBF-2108-4729-B9D6-83C102D0A21F}"/>
                </a:ext>
              </a:extLst>
            </p:cNvPr>
            <p:cNvCxnSpPr/>
            <p:nvPr/>
          </p:nvCxnSpPr>
          <p:spPr>
            <a:xfrm>
              <a:off x="7675414" y="3614104"/>
              <a:ext cx="0" cy="17995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78128E-4CB9-4880-9BF2-E59281777810}"/>
                </a:ext>
              </a:extLst>
            </p:cNvPr>
            <p:cNvCxnSpPr/>
            <p:nvPr/>
          </p:nvCxnSpPr>
          <p:spPr>
            <a:xfrm>
              <a:off x="7917630" y="3004096"/>
              <a:ext cx="0" cy="17995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DC1FFC-9581-42E6-ACC5-AE862C906A96}"/>
                </a:ext>
              </a:extLst>
            </p:cNvPr>
            <p:cNvCxnSpPr/>
            <p:nvPr/>
          </p:nvCxnSpPr>
          <p:spPr>
            <a:xfrm>
              <a:off x="8544272" y="3339024"/>
              <a:ext cx="0" cy="17995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84CEFA-6FD0-44DC-969A-28667B6FEDEA}"/>
                </a:ext>
              </a:extLst>
            </p:cNvPr>
            <p:cNvCxnSpPr/>
            <p:nvPr/>
          </p:nvCxnSpPr>
          <p:spPr>
            <a:xfrm>
              <a:off x="8472264" y="2996952"/>
              <a:ext cx="0" cy="17995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799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45"/>
    </mc:Choice>
    <mc:Fallback>
      <p:transition spd="slow" advTm="1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5E9A-25F0-485E-A2A3-261F4E86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64926-9CA1-4FCF-935D-0A46D19B00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24</a:t>
            </a:fld>
            <a:endParaRPr lang="nl-NL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7585C-45EE-463F-BF6B-90D20955FDC9}"/>
              </a:ext>
            </a:extLst>
          </p:cNvPr>
          <p:cNvSpPr/>
          <p:nvPr/>
        </p:nvSpPr>
        <p:spPr>
          <a:xfrm>
            <a:off x="539998" y="1718698"/>
            <a:ext cx="5195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Building Acoustics – Airborne sound insulation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A4875-6ED2-4C89-9717-27FD19A14988}"/>
              </a:ext>
            </a:extLst>
          </p:cNvPr>
          <p:cNvSpPr/>
          <p:nvPr/>
        </p:nvSpPr>
        <p:spPr>
          <a:xfrm>
            <a:off x="479376" y="1260000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Lecture B.2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(Chapter 14)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1A51E-8E5B-4591-BFF8-96933E65A8D2}"/>
              </a:ext>
            </a:extLst>
          </p:cNvPr>
          <p:cNvSpPr txBox="1"/>
          <p:nvPr/>
        </p:nvSpPr>
        <p:spPr>
          <a:xfrm>
            <a:off x="4084340" y="2197751"/>
            <a:ext cx="77002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Sound reduction index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Sound reduction index by measurement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Single leaf partition &amp; Double leaf partition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B4BD90-BF9F-4040-A229-085B1EDB945F}"/>
              </a:ext>
            </a:extLst>
          </p:cNvPr>
          <p:cNvGrpSpPr/>
          <p:nvPr/>
        </p:nvGrpSpPr>
        <p:grpSpPr>
          <a:xfrm>
            <a:off x="4229372" y="3751312"/>
            <a:ext cx="3515558" cy="2700355"/>
            <a:chOff x="479376" y="2879801"/>
            <a:chExt cx="4679207" cy="35941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E51724-A388-4A1D-B5DA-F8DD5858C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376" y="2879801"/>
              <a:ext cx="4679207" cy="359417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F589A5-4019-476C-96B4-CFDFFA41C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7877" y="2996613"/>
              <a:ext cx="417362" cy="576403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9E7D7C-9737-49A1-8938-533A0E640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4821" y="2972755"/>
              <a:ext cx="453868" cy="626895"/>
            </a:xfrm>
            <a:prstGeom prst="line">
              <a:avLst/>
            </a:prstGeom>
            <a:ln w="19050">
              <a:solidFill>
                <a:srgbClr val="0000FF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23E839-AB20-4F49-8F58-ABD518B65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642047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09BFC4-B7B7-448A-BEDC-AB8464E27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277" y="4806281"/>
              <a:ext cx="673910" cy="2847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423BD2-4EE2-46E6-890D-B40188229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4717643"/>
              <a:ext cx="624863" cy="267798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7DB5B9-F6BC-4CD6-A5BB-990B00F7D019}"/>
                </a:ext>
              </a:extLst>
            </p:cNvPr>
            <p:cNvSpPr txBox="1"/>
            <p:nvPr/>
          </p:nvSpPr>
          <p:spPr>
            <a:xfrm rot="20257264">
              <a:off x="1747404" y="4418123"/>
              <a:ext cx="1818801" cy="573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  <a:latin typeface="+mn-lt"/>
                </a:rPr>
                <a:t>+ 6 dB/octave</a:t>
              </a:r>
            </a:p>
            <a:p>
              <a:r>
                <a:rPr lang="en-US" sz="1100" dirty="0">
                  <a:solidFill>
                    <a:srgbClr val="FF0000"/>
                  </a:solidFill>
                  <a:latin typeface="+mn-lt"/>
                </a:rPr>
                <a:t>Mass-controlled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1D256D-9DE9-4D8C-89D2-27DB1E99A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1561" y="5236250"/>
              <a:ext cx="687976" cy="24458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C428CC-49DC-4D1B-8813-B7E81C74CDA7}"/>
                </a:ext>
              </a:extLst>
            </p:cNvPr>
            <p:cNvCxnSpPr/>
            <p:nvPr/>
          </p:nvCxnSpPr>
          <p:spPr>
            <a:xfrm>
              <a:off x="1418142" y="4675180"/>
              <a:ext cx="244890" cy="8969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9E8727-C1EE-40CA-B505-22158F4D38F2}"/>
                    </a:ext>
                  </a:extLst>
                </p:cNvPr>
                <p:cNvSpPr/>
                <p:nvPr/>
              </p:nvSpPr>
              <p:spPr>
                <a:xfrm>
                  <a:off x="1231561" y="5502198"/>
                  <a:ext cx="1425243" cy="4096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dirty="0">
                      <a:latin typeface="+mn-lt"/>
                    </a:rPr>
                    <a:t> increasing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9E8727-C1EE-40CA-B505-22158F4D38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561" y="5502198"/>
                  <a:ext cx="1425243" cy="409651"/>
                </a:xfrm>
                <a:prstGeom prst="rect">
                  <a:avLst/>
                </a:prstGeom>
                <a:blipFill>
                  <a:blip r:embed="rId5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086912-7C48-4DE5-BD5E-0E821F566DC9}"/>
                </a:ext>
              </a:extLst>
            </p:cNvPr>
            <p:cNvSpPr/>
            <p:nvPr/>
          </p:nvSpPr>
          <p:spPr>
            <a:xfrm>
              <a:off x="3293293" y="5992989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CAB1C0-A4E5-4E97-8723-33D24DCCBC76}"/>
                </a:ext>
              </a:extLst>
            </p:cNvPr>
            <p:cNvSpPr/>
            <p:nvPr/>
          </p:nvSpPr>
          <p:spPr>
            <a:xfrm>
              <a:off x="3932488" y="5987523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C7C75F-43B7-47FC-BAF2-2CEC20562FBF}"/>
                </a:ext>
              </a:extLst>
            </p:cNvPr>
            <p:cNvSpPr/>
            <p:nvPr/>
          </p:nvSpPr>
          <p:spPr>
            <a:xfrm>
              <a:off x="4624667" y="5987522"/>
              <a:ext cx="100953" cy="100953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888603-1DDD-48A8-8FA9-E6ED9DF8FAFA}"/>
              </a:ext>
            </a:extLst>
          </p:cNvPr>
          <p:cNvSpPr txBox="1"/>
          <p:nvPr/>
        </p:nvSpPr>
        <p:spPr>
          <a:xfrm rot="18423147">
            <a:off x="6424878" y="3894323"/>
            <a:ext cx="1204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+mn-lt"/>
              </a:rPr>
              <a:t>+ 18 dB/octave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D0F15-B39C-4437-A081-77AF264F3AC8}"/>
              </a:ext>
            </a:extLst>
          </p:cNvPr>
          <p:cNvSpPr txBox="1"/>
          <p:nvPr/>
        </p:nvSpPr>
        <p:spPr>
          <a:xfrm>
            <a:off x="5858070" y="5769137"/>
            <a:ext cx="201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+mn-lt"/>
              </a:rPr>
              <a:t>Coincidence frequencies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CA6AC-F6CE-46B7-AF48-44392F13B61A}"/>
              </a:ext>
            </a:extLst>
          </p:cNvPr>
          <p:cNvSpPr txBox="1"/>
          <p:nvPr/>
        </p:nvSpPr>
        <p:spPr>
          <a:xfrm rot="18423147">
            <a:off x="6694933" y="4010795"/>
            <a:ext cx="1382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+mn-lt"/>
              </a:rPr>
              <a:t>Stiffness-controlled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5CC62B-2B73-4FCE-8840-01B685957826}"/>
              </a:ext>
            </a:extLst>
          </p:cNvPr>
          <p:cNvSpPr txBox="1"/>
          <p:nvPr/>
        </p:nvSpPr>
        <p:spPr>
          <a:xfrm rot="20202987">
            <a:off x="5262318" y="4427425"/>
            <a:ext cx="1503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Normal incidence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00D8973-36A9-45B9-B3EF-4AD79A8F2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893" y="3719072"/>
            <a:ext cx="3712849" cy="282233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8D96EB-FFB1-4786-84F4-A14DAFC37D98}"/>
              </a:ext>
            </a:extLst>
          </p:cNvPr>
          <p:cNvCxnSpPr/>
          <p:nvPr/>
        </p:nvCxnSpPr>
        <p:spPr>
          <a:xfrm flipV="1">
            <a:off x="10948066" y="3857962"/>
            <a:ext cx="635450" cy="432405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1349B1-512C-4A36-8703-833CBE9D5C84}"/>
              </a:ext>
            </a:extLst>
          </p:cNvPr>
          <p:cNvCxnSpPr/>
          <p:nvPr/>
        </p:nvCxnSpPr>
        <p:spPr>
          <a:xfrm>
            <a:off x="9518163" y="5399970"/>
            <a:ext cx="0" cy="4616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006A89D-C02A-4134-B1DA-3E6F5D177923}"/>
              </a:ext>
            </a:extLst>
          </p:cNvPr>
          <p:cNvSpPr/>
          <p:nvPr/>
        </p:nvSpPr>
        <p:spPr>
          <a:xfrm>
            <a:off x="8882842" y="4957876"/>
            <a:ext cx="1077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+mn-lt"/>
              </a:rPr>
              <a:t>mass-air-mass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  <a:latin typeface="+mn-lt"/>
              </a:rPr>
              <a:t>resonance</a:t>
            </a:r>
            <a:endParaRPr lang="en-US" sz="1200" dirty="0">
              <a:latin typeface="+mn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33EB54-0B32-4D26-835C-472E2894ACF3}"/>
              </a:ext>
            </a:extLst>
          </p:cNvPr>
          <p:cNvCxnSpPr>
            <a:cxnSpLocks/>
          </p:cNvCxnSpPr>
          <p:nvPr/>
        </p:nvCxnSpPr>
        <p:spPr>
          <a:xfrm flipV="1">
            <a:off x="10960079" y="4887332"/>
            <a:ext cx="0" cy="38918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B43DEC5-38C9-4216-8017-6C903B046A55}"/>
              </a:ext>
            </a:extLst>
          </p:cNvPr>
          <p:cNvSpPr/>
          <p:nvPr/>
        </p:nvSpPr>
        <p:spPr>
          <a:xfrm>
            <a:off x="10275319" y="5263047"/>
            <a:ext cx="1032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+mn-lt"/>
              </a:rPr>
              <a:t>First cavity resonance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53376A-D6DF-4186-9C64-073E7D4A4DC2}"/>
              </a:ext>
            </a:extLst>
          </p:cNvPr>
          <p:cNvSpPr txBox="1"/>
          <p:nvPr/>
        </p:nvSpPr>
        <p:spPr>
          <a:xfrm rot="19778716">
            <a:off x="10633074" y="3846517"/>
            <a:ext cx="12654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+mn-lt"/>
              </a:rPr>
              <a:t>12 dB/octave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4336ED-0DB4-40DE-9F5E-BD52A5A0E553}"/>
              </a:ext>
            </a:extLst>
          </p:cNvPr>
          <p:cNvGrpSpPr/>
          <p:nvPr/>
        </p:nvGrpSpPr>
        <p:grpSpPr>
          <a:xfrm>
            <a:off x="8912518" y="4385388"/>
            <a:ext cx="985617" cy="555780"/>
            <a:chOff x="8667872" y="4149080"/>
            <a:chExt cx="985617" cy="555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107105A-B9A3-47E5-A87B-A37180AF613A}"/>
                    </a:ext>
                  </a:extLst>
                </p:cNvPr>
                <p:cNvSpPr/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7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7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107105A-B9A3-47E5-A87B-A37180AF61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872" y="4408474"/>
                  <a:ext cx="312486" cy="2963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1FE7959-80E2-4FBB-A7D6-06174F9CC269}"/>
                    </a:ext>
                  </a:extLst>
                </p:cNvPr>
                <p:cNvSpPr/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7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7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1FE7959-80E2-4FBB-A7D6-06174F9CC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707" y="4408474"/>
                  <a:ext cx="312486" cy="2963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530" name="Picture 2" descr="Circuit, Symbol, Electronics - Circuit Symbol For A Spring, HD Png Download  - kindpng">
              <a:extLst>
                <a:ext uri="{FF2B5EF4-FFF2-40B4-BE49-F238E27FC236}">
                  <a16:creationId xmlns:a16="http://schemas.microsoft.com/office/drawing/2014/main" id="{31699BE2-E1F2-4C55-9734-4E472E99C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6841" y="4428085"/>
              <a:ext cx="312486" cy="225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3585A4-0076-413A-8A1B-7611303AD990}"/>
                </a:ext>
              </a:extLst>
            </p:cNvPr>
            <p:cNvSpPr txBox="1"/>
            <p:nvPr/>
          </p:nvSpPr>
          <p:spPr>
            <a:xfrm>
              <a:off x="8984655" y="4266833"/>
              <a:ext cx="360040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n-lt"/>
                </a:rPr>
                <a:t>air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DF94973-BD5B-4B8F-B5BB-FB9E4FF16B9E}"/>
                </a:ext>
              </a:extLst>
            </p:cNvPr>
            <p:cNvCxnSpPr>
              <a:stCxn id="39" idx="0"/>
            </p:cNvCxnSpPr>
            <p:nvPr/>
          </p:nvCxnSpPr>
          <p:spPr>
            <a:xfrm flipV="1">
              <a:off x="8824115" y="4149080"/>
              <a:ext cx="0" cy="25939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B1ABA-5AEE-4AAC-BD8C-06DF0B9162AE}"/>
                </a:ext>
              </a:extLst>
            </p:cNvPr>
            <p:cNvCxnSpPr/>
            <p:nvPr/>
          </p:nvCxnSpPr>
          <p:spPr>
            <a:xfrm flipV="1">
              <a:off x="9425296" y="4149080"/>
              <a:ext cx="0" cy="25939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10BC093-C4DB-4E61-8371-8737B97EF559}"/>
                </a:ext>
              </a:extLst>
            </p:cNvPr>
            <p:cNvCxnSpPr/>
            <p:nvPr/>
          </p:nvCxnSpPr>
          <p:spPr>
            <a:xfrm>
              <a:off x="8824115" y="4221088"/>
              <a:ext cx="2242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B0F7BF6-CE16-4E7F-B29C-C7E972563897}"/>
                </a:ext>
              </a:extLst>
            </p:cNvPr>
            <p:cNvCxnSpPr/>
            <p:nvPr/>
          </p:nvCxnSpPr>
          <p:spPr>
            <a:xfrm>
              <a:off x="9429276" y="4221088"/>
              <a:ext cx="2242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50EA4CC-1B20-47C0-8E64-F2B772442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208" y="2369164"/>
            <a:ext cx="3030729" cy="18892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6FE0FE-4F91-494A-B866-35AD964EAB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257" y="2060848"/>
            <a:ext cx="1747224" cy="59126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112993A-CD59-489A-8205-2EC54710A4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1342" y="2506106"/>
            <a:ext cx="2470298" cy="55028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06C2853-314D-4A9E-9547-883CBFF6422D}"/>
              </a:ext>
            </a:extLst>
          </p:cNvPr>
          <p:cNvGrpSpPr/>
          <p:nvPr/>
        </p:nvGrpSpPr>
        <p:grpSpPr>
          <a:xfrm>
            <a:off x="-423999" y="4517389"/>
            <a:ext cx="4247959" cy="1491317"/>
            <a:chOff x="3365799" y="2564904"/>
            <a:chExt cx="7525518" cy="264195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0D57784-3B43-427A-970D-22B072BF8F16}"/>
                </a:ext>
              </a:extLst>
            </p:cNvPr>
            <p:cNvGrpSpPr/>
            <p:nvPr/>
          </p:nvGrpSpPr>
          <p:grpSpPr>
            <a:xfrm>
              <a:off x="3365799" y="2564904"/>
              <a:ext cx="4095836" cy="2641957"/>
              <a:chOff x="-1253163" y="2224462"/>
              <a:chExt cx="5451558" cy="3516446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A246D3F-D698-4EEC-B32D-F8B322E19134}"/>
                  </a:ext>
                </a:extLst>
              </p:cNvPr>
              <p:cNvSpPr/>
              <p:nvPr/>
            </p:nvSpPr>
            <p:spPr>
              <a:xfrm>
                <a:off x="2693410" y="2453765"/>
                <a:ext cx="216024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6025A41-4504-4A74-90D8-0C0C1E5677FB}"/>
                  </a:ext>
                </a:extLst>
              </p:cNvPr>
              <p:cNvGrpSpPr/>
              <p:nvPr/>
            </p:nvGrpSpPr>
            <p:grpSpPr>
              <a:xfrm rot="2311608">
                <a:off x="-1253163" y="2224463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76" name="Arc 75">
                  <a:extLst>
                    <a:ext uri="{FF2B5EF4-FFF2-40B4-BE49-F238E27FC236}">
                      <a16:creationId xmlns:a16="http://schemas.microsoft.com/office/drawing/2014/main" id="{CB7F6C84-5BC7-410E-8A12-D31818AE8F3D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7" name="Arc 76">
                  <a:extLst>
                    <a:ext uri="{FF2B5EF4-FFF2-40B4-BE49-F238E27FC236}">
                      <a16:creationId xmlns:a16="http://schemas.microsoft.com/office/drawing/2014/main" id="{B6E82593-D924-4385-A472-3CF4E3C9E282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8" name="Arc 77">
                  <a:extLst>
                    <a:ext uri="{FF2B5EF4-FFF2-40B4-BE49-F238E27FC236}">
                      <a16:creationId xmlns:a16="http://schemas.microsoft.com/office/drawing/2014/main" id="{A8A26ABB-E9C0-4E09-8AF4-8EC991F42DDF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99007F5-E627-4E75-9F6C-7B1CF7CB744F}"/>
                  </a:ext>
                </a:extLst>
              </p:cNvPr>
              <p:cNvGrpSpPr/>
              <p:nvPr/>
            </p:nvGrpSpPr>
            <p:grpSpPr>
              <a:xfrm rot="2311608">
                <a:off x="681950" y="2224462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F2335116-9B6E-40B4-8838-E7A432D282DF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4" name="Arc 73">
                  <a:extLst>
                    <a:ext uri="{FF2B5EF4-FFF2-40B4-BE49-F238E27FC236}">
                      <a16:creationId xmlns:a16="http://schemas.microsoft.com/office/drawing/2014/main" id="{DE85BA31-66CB-4000-B149-2266C9650A9D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5" name="Arc 74">
                  <a:extLst>
                    <a:ext uri="{FF2B5EF4-FFF2-40B4-BE49-F238E27FC236}">
                      <a16:creationId xmlns:a16="http://schemas.microsoft.com/office/drawing/2014/main" id="{18F457AF-E2F1-421B-BA83-1F6FB1386B3C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816BD10-F763-4611-8B1C-A26D6F61BBF2}"/>
                </a:ext>
              </a:extLst>
            </p:cNvPr>
            <p:cNvGrpSpPr/>
            <p:nvPr/>
          </p:nvGrpSpPr>
          <p:grpSpPr>
            <a:xfrm>
              <a:off x="6795481" y="2564905"/>
              <a:ext cx="4095836" cy="2641958"/>
              <a:chOff x="-1253163" y="2224462"/>
              <a:chExt cx="5451558" cy="351644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A8301F7-574D-46EA-8BA4-5280CDCC4B0B}"/>
                  </a:ext>
                </a:extLst>
              </p:cNvPr>
              <p:cNvSpPr/>
              <p:nvPr/>
            </p:nvSpPr>
            <p:spPr>
              <a:xfrm>
                <a:off x="2495600" y="2453765"/>
                <a:ext cx="160771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68D6009-D126-4F88-B6BC-F201893A7007}"/>
                  </a:ext>
                </a:extLst>
              </p:cNvPr>
              <p:cNvGrpSpPr/>
              <p:nvPr/>
            </p:nvGrpSpPr>
            <p:grpSpPr>
              <a:xfrm rot="2311608">
                <a:off x="681950" y="2224462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22BC333B-87E6-45A7-94E7-320D5C2DFFDA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8B188EC2-3500-4564-8865-B2F2717540FB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E5457F32-8D4D-4252-9FFA-28665AA2E69B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5EF33D0-F907-41F2-8E25-516FB1A84058}"/>
                  </a:ext>
                </a:extLst>
              </p:cNvPr>
              <p:cNvGrpSpPr/>
              <p:nvPr/>
            </p:nvGrpSpPr>
            <p:grpSpPr>
              <a:xfrm rot="2311608">
                <a:off x="-1253163" y="2224463"/>
                <a:ext cx="3516445" cy="3516445"/>
                <a:chOff x="6057206" y="3781000"/>
                <a:chExt cx="1018588" cy="1018588"/>
              </a:xfrm>
            </p:grpSpPr>
            <p:sp>
              <p:nvSpPr>
                <p:cNvPr id="86" name="Arc 85">
                  <a:extLst>
                    <a:ext uri="{FF2B5EF4-FFF2-40B4-BE49-F238E27FC236}">
                      <a16:creationId xmlns:a16="http://schemas.microsoft.com/office/drawing/2014/main" id="{25056367-F2B1-4044-80CD-1892E6A0CFDD}"/>
                    </a:ext>
                  </a:extLst>
                </p:cNvPr>
                <p:cNvSpPr/>
                <p:nvPr/>
              </p:nvSpPr>
              <p:spPr>
                <a:xfrm rot="1330911">
                  <a:off x="6258572" y="3983160"/>
                  <a:ext cx="632463" cy="632463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46FFFAA0-8878-49FD-8E76-A73E5830230B}"/>
                    </a:ext>
                  </a:extLst>
                </p:cNvPr>
                <p:cNvSpPr/>
                <p:nvPr/>
              </p:nvSpPr>
              <p:spPr>
                <a:xfrm rot="1330911">
                  <a:off x="6139255" y="3881467"/>
                  <a:ext cx="841808" cy="84180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184A7952-0972-4D5D-B5F8-EEFC860F8B4B}"/>
                    </a:ext>
                  </a:extLst>
                </p:cNvPr>
                <p:cNvSpPr/>
                <p:nvPr/>
              </p:nvSpPr>
              <p:spPr>
                <a:xfrm rot="1330911">
                  <a:off x="6057206" y="3781000"/>
                  <a:ext cx="1018588" cy="1018588"/>
                </a:xfrm>
                <a:prstGeom prst="arc">
                  <a:avLst>
                    <a:gd name="adj1" fmla="val 16200000"/>
                    <a:gd name="adj2" fmla="val 19674947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A335D1B-01FA-4207-87FB-48964CA20E8D}"/>
                  </a:ext>
                </a:extLst>
              </p:cNvPr>
              <p:cNvSpPr/>
              <p:nvPr/>
            </p:nvSpPr>
            <p:spPr>
              <a:xfrm>
                <a:off x="2910893" y="2453765"/>
                <a:ext cx="160771" cy="305784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CB6ACB7-8D32-4C46-84CD-8318EB9644B1}"/>
              </a:ext>
            </a:extLst>
          </p:cNvPr>
          <p:cNvGrpSpPr/>
          <p:nvPr/>
        </p:nvGrpSpPr>
        <p:grpSpPr>
          <a:xfrm>
            <a:off x="11112611" y="5354605"/>
            <a:ext cx="239731" cy="454529"/>
            <a:chOff x="3847375" y="3999304"/>
            <a:chExt cx="467167" cy="805226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B4CAED6-FA90-4F96-95EB-951D655B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35071" y="4231676"/>
              <a:ext cx="288721" cy="280918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1EBEBE1-B32F-4991-B85A-502600C73228}"/>
                </a:ext>
              </a:extLst>
            </p:cNvPr>
            <p:cNvSpPr/>
            <p:nvPr/>
          </p:nvSpPr>
          <p:spPr>
            <a:xfrm>
              <a:off x="3847375" y="3999304"/>
              <a:ext cx="90750" cy="805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D11BCDF-E2B3-4BF8-9656-A6C926DAA858}"/>
                </a:ext>
              </a:extLst>
            </p:cNvPr>
            <p:cNvSpPr/>
            <p:nvPr/>
          </p:nvSpPr>
          <p:spPr>
            <a:xfrm>
              <a:off x="4223792" y="3999305"/>
              <a:ext cx="90750" cy="805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D0572D0-D6B5-448D-8CFE-4522669B2684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25" y="4356040"/>
              <a:ext cx="285667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800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59"/>
    </mc:Choice>
    <mc:Fallback>
      <p:transition spd="slow" advTm="5165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61FF2-555D-426D-A3BE-2E757C687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/>
              <a:t>PAGE </a:t>
            </a:r>
            <a:fld id="{89BEC41B-5324-6C45-BC05-B12BFE6420BB}" type="slidenum">
              <a:rPr lang="nl-NL" smtClean="0"/>
              <a:pPr/>
              <a:t>25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5B94C-6923-4690-A303-4DC6428E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620688"/>
            <a:ext cx="8352928" cy="58602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A0DB55-62A2-4239-A26F-A6B1E0D4D19C}"/>
              </a:ext>
            </a:extLst>
          </p:cNvPr>
          <p:cNvCxnSpPr>
            <a:cxnSpLocks/>
          </p:cNvCxnSpPr>
          <p:nvPr/>
        </p:nvCxnSpPr>
        <p:spPr>
          <a:xfrm>
            <a:off x="2639616" y="6021288"/>
            <a:ext cx="72728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C96D13-9280-47EC-99F1-215AFD853B84}"/>
              </a:ext>
            </a:extLst>
          </p:cNvPr>
          <p:cNvSpPr txBox="1"/>
          <p:nvPr/>
        </p:nvSpPr>
        <p:spPr>
          <a:xfrm>
            <a:off x="7536160" y="242088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for all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under normal incidence</a:t>
            </a:r>
          </a:p>
        </p:txBody>
      </p:sp>
    </p:spTree>
    <p:extLst>
      <p:ext uri="{BB962C8B-B14F-4D97-AF65-F5344CB8AC3E}">
        <p14:creationId xmlns:p14="http://schemas.microsoft.com/office/powerpoint/2010/main" val="40378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46"/>
    </mc:Choice>
    <mc:Fallback>
      <p:transition spd="slow" advTm="253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0000" y="1260000"/>
            <a:ext cx="9660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Air-borne sound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vs.</a:t>
            </a:r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 Structure-borne sound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DBC716-AA73-480A-B99C-DFCB044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Chapter 14.</a:t>
            </a:r>
            <a:r>
              <a:rPr lang="en-US" dirty="0">
                <a:latin typeface="+mn-lt"/>
              </a:rPr>
              <a:t> Building Acoustics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D421A-4ADF-4B61-940F-DCCB1A175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2</a:t>
            </a:fld>
            <a:endParaRPr lang="nl-NL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001D8-D1E5-4365-8CB4-DE0E19EBF854}"/>
              </a:ext>
            </a:extLst>
          </p:cNvPr>
          <p:cNvSpPr txBox="1"/>
          <p:nvPr/>
        </p:nvSpPr>
        <p:spPr>
          <a:xfrm>
            <a:off x="965903" y="4528614"/>
            <a:ext cx="270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+mn-lt"/>
              </a:rPr>
              <a:t>Air 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00B0F0"/>
                </a:solidFill>
                <a:latin typeface="+mn-lt"/>
                <a:sym typeface="Wingdings" panose="05000000000000000000" pitchFamily="2" charset="2"/>
              </a:rPr>
              <a:t>solid (wall)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  air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DF134B-AB85-4227-9F4A-0FB7E13B2A9F}"/>
              </a:ext>
            </a:extLst>
          </p:cNvPr>
          <p:cNvSpPr txBox="1"/>
          <p:nvPr/>
        </p:nvSpPr>
        <p:spPr>
          <a:xfrm>
            <a:off x="4381805" y="4528614"/>
            <a:ext cx="270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F0"/>
                </a:solidFill>
                <a:latin typeface="+mn-lt"/>
              </a:rPr>
              <a:t>Solid (floor)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 air</a:t>
            </a:r>
            <a:endParaRPr lang="en-US" sz="12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2F2CBC-94C7-426F-BBBC-CD55B4E59A72}"/>
              </a:ext>
            </a:extLst>
          </p:cNvPr>
          <p:cNvSpPr/>
          <p:nvPr/>
        </p:nvSpPr>
        <p:spPr>
          <a:xfrm>
            <a:off x="2210219" y="2465456"/>
            <a:ext cx="216403" cy="18952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                      Wall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840340B6-6204-4540-B292-567EBB517635}"/>
              </a:ext>
            </a:extLst>
          </p:cNvPr>
          <p:cNvSpPr/>
          <p:nvPr/>
        </p:nvSpPr>
        <p:spPr>
          <a:xfrm>
            <a:off x="695400" y="2348880"/>
            <a:ext cx="3246042" cy="2107961"/>
          </a:xfrm>
          <a:prstGeom prst="frame">
            <a:avLst>
              <a:gd name="adj1" fmla="val 6026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24" name="Graphic 23" descr="Volume">
            <a:extLst>
              <a:ext uri="{FF2B5EF4-FFF2-40B4-BE49-F238E27FC236}">
                <a16:creationId xmlns:a16="http://schemas.microsoft.com/office/drawing/2014/main" id="{1F1136D5-2B6E-4169-B626-DBB4018A4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258" y="3146435"/>
            <a:ext cx="516156" cy="516156"/>
          </a:xfrm>
          <a:prstGeom prst="rect">
            <a:avLst/>
          </a:prstGeom>
        </p:spPr>
      </p:pic>
      <p:pic>
        <p:nvPicPr>
          <p:cNvPr id="25" name="Graphic 24" descr="Headphones">
            <a:extLst>
              <a:ext uri="{FF2B5EF4-FFF2-40B4-BE49-F238E27FC236}">
                <a16:creationId xmlns:a16="http://schemas.microsoft.com/office/drawing/2014/main" id="{4409829D-9EDB-4A70-B5F4-B3BEC3E2B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0490" y="3055080"/>
            <a:ext cx="624548" cy="6245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6DA841-F728-467C-A2BE-C668343E23CB}"/>
              </a:ext>
            </a:extLst>
          </p:cNvPr>
          <p:cNvSpPr txBox="1"/>
          <p:nvPr/>
        </p:nvSpPr>
        <p:spPr>
          <a:xfrm>
            <a:off x="868025" y="2511072"/>
            <a:ext cx="116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Source room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439A35-C526-4509-ACF9-4B0AC8B6B789}"/>
              </a:ext>
            </a:extLst>
          </p:cNvPr>
          <p:cNvSpPr txBox="1"/>
          <p:nvPr/>
        </p:nvSpPr>
        <p:spPr>
          <a:xfrm>
            <a:off x="2459486" y="2511072"/>
            <a:ext cx="137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Receiving room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296E02-68DA-4284-87F0-AD6D32C6242A}"/>
              </a:ext>
            </a:extLst>
          </p:cNvPr>
          <p:cNvSpPr/>
          <p:nvPr/>
        </p:nvSpPr>
        <p:spPr>
          <a:xfrm rot="5400000">
            <a:off x="5590396" y="2100583"/>
            <a:ext cx="216403" cy="26675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                             Floor/Ceiling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A6102BD4-5EC1-4773-94C5-E42EBC83C2DB}"/>
              </a:ext>
            </a:extLst>
          </p:cNvPr>
          <p:cNvSpPr/>
          <p:nvPr/>
        </p:nvSpPr>
        <p:spPr>
          <a:xfrm>
            <a:off x="4295800" y="2348880"/>
            <a:ext cx="2843829" cy="2107961"/>
          </a:xfrm>
          <a:prstGeom prst="frame">
            <a:avLst>
              <a:gd name="adj1" fmla="val 6026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30" name="Graphic 29" descr="Run">
            <a:extLst>
              <a:ext uri="{FF2B5EF4-FFF2-40B4-BE49-F238E27FC236}">
                <a16:creationId xmlns:a16="http://schemas.microsoft.com/office/drawing/2014/main" id="{925FA55D-259A-42FF-84FD-C8255DBC4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8754" y="2609102"/>
            <a:ext cx="757410" cy="757410"/>
          </a:xfrm>
          <a:prstGeom prst="rect">
            <a:avLst/>
          </a:prstGeom>
        </p:spPr>
      </p:pic>
      <p:pic>
        <p:nvPicPr>
          <p:cNvPr id="31" name="Graphic 30" descr="Headphones">
            <a:extLst>
              <a:ext uri="{FF2B5EF4-FFF2-40B4-BE49-F238E27FC236}">
                <a16:creationId xmlns:a16="http://schemas.microsoft.com/office/drawing/2014/main" id="{F8C58785-E508-46EB-82BA-F2535C6ED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4667" y="3585167"/>
            <a:ext cx="628072" cy="6280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B86C704-3EE1-4655-B0AF-1ABED9BD971E}"/>
              </a:ext>
            </a:extLst>
          </p:cNvPr>
          <p:cNvSpPr txBox="1"/>
          <p:nvPr/>
        </p:nvSpPr>
        <p:spPr>
          <a:xfrm>
            <a:off x="5878555" y="2470360"/>
            <a:ext cx="116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Source room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7A8D8B-CC06-447E-ACFF-672C461A3E51}"/>
              </a:ext>
            </a:extLst>
          </p:cNvPr>
          <p:cNvSpPr txBox="1"/>
          <p:nvPr/>
        </p:nvSpPr>
        <p:spPr>
          <a:xfrm>
            <a:off x="4509761" y="3944820"/>
            <a:ext cx="137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Receiving room</a:t>
            </a:r>
          </a:p>
        </p:txBody>
      </p:sp>
      <p:pic>
        <p:nvPicPr>
          <p:cNvPr id="2050" name="Picture 2" descr="Acoustic comfort pipe and fittings | PAM Drainage Solutions">
            <a:extLst>
              <a:ext uri="{FF2B5EF4-FFF2-40B4-BE49-F238E27FC236}">
                <a16:creationId xmlns:a16="http://schemas.microsoft.com/office/drawing/2014/main" id="{7FA35933-87D6-4A16-A057-4189FD3D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40" y="1484784"/>
            <a:ext cx="4602704" cy="46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C3388-4C71-428F-B885-BC4AEB595081}"/>
              </a:ext>
            </a:extLst>
          </p:cNvPr>
          <p:cNvSpPr txBox="1"/>
          <p:nvPr/>
        </p:nvSpPr>
        <p:spPr>
          <a:xfrm>
            <a:off x="954105" y="3633448"/>
            <a:ext cx="115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Air-borne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44AE27-1407-4FA1-B90C-972267FB1D5B}"/>
              </a:ext>
            </a:extLst>
          </p:cNvPr>
          <p:cNvSpPr txBox="1"/>
          <p:nvPr/>
        </p:nvSpPr>
        <p:spPr>
          <a:xfrm>
            <a:off x="5247299" y="2939708"/>
            <a:ext cx="1611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Structure-borne</a:t>
            </a:r>
          </a:p>
        </p:txBody>
      </p:sp>
      <p:sp>
        <p:nvSpPr>
          <p:cNvPr id="8" name="Explosion: 14 Points 7">
            <a:extLst>
              <a:ext uri="{FF2B5EF4-FFF2-40B4-BE49-F238E27FC236}">
                <a16:creationId xmlns:a16="http://schemas.microsoft.com/office/drawing/2014/main" id="{9279B28D-5647-45B2-B22D-22F20DEB1E78}"/>
              </a:ext>
            </a:extLst>
          </p:cNvPr>
          <p:cNvSpPr/>
          <p:nvPr/>
        </p:nvSpPr>
        <p:spPr>
          <a:xfrm>
            <a:off x="5069988" y="3243178"/>
            <a:ext cx="214565" cy="144509"/>
          </a:xfrm>
          <a:prstGeom prst="irregularSeal2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DCC44E-04D7-4F97-A08B-119E59AF301A}"/>
              </a:ext>
            </a:extLst>
          </p:cNvPr>
          <p:cNvSpPr txBox="1"/>
          <p:nvPr/>
        </p:nvSpPr>
        <p:spPr>
          <a:xfrm>
            <a:off x="7824192" y="1654949"/>
            <a:ext cx="115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Air-borne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3FDE32-0D71-45FC-B44A-1A4505A9474D}"/>
              </a:ext>
            </a:extLst>
          </p:cNvPr>
          <p:cNvSpPr txBox="1"/>
          <p:nvPr/>
        </p:nvSpPr>
        <p:spPr>
          <a:xfrm>
            <a:off x="7536160" y="4639134"/>
            <a:ext cx="115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Air-borne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3772E6-B17D-4EFC-9BD9-0ABA3344F655}"/>
              </a:ext>
            </a:extLst>
          </p:cNvPr>
          <p:cNvSpPr txBox="1"/>
          <p:nvPr/>
        </p:nvSpPr>
        <p:spPr>
          <a:xfrm>
            <a:off x="9566892" y="4579966"/>
            <a:ext cx="1157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Air-borne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D5FF7A-3DA4-46E0-BB50-D84D94705BA9}"/>
              </a:ext>
            </a:extLst>
          </p:cNvPr>
          <p:cNvSpPr txBox="1"/>
          <p:nvPr/>
        </p:nvSpPr>
        <p:spPr>
          <a:xfrm>
            <a:off x="9379617" y="2384022"/>
            <a:ext cx="164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Structure-borne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64CAA3-12E1-4889-A086-7B91D80B1200}"/>
              </a:ext>
            </a:extLst>
          </p:cNvPr>
          <p:cNvSpPr txBox="1"/>
          <p:nvPr/>
        </p:nvSpPr>
        <p:spPr>
          <a:xfrm>
            <a:off x="10761435" y="3480000"/>
            <a:ext cx="102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n-lt"/>
              </a:rPr>
              <a:t>Structure-borne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8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61"/>
    </mc:Choice>
    <mc:Fallback>
      <p:transition spd="slow" advTm="8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0000" y="1260000"/>
            <a:ext cx="3611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u="sng" dirty="0">
                <a:latin typeface="+mn-lt"/>
                <a:ea typeface="Avenir Heavy" charset="0"/>
                <a:cs typeface="Avenir Heavy" charset="0"/>
              </a:rPr>
              <a:t>Air-borne </a:t>
            </a:r>
            <a:r>
              <a:rPr lang="en-US" sz="2000" b="1" u="sng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</a:t>
            </a:r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insulation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0DBC716-AA73-480A-B99C-DFCB044A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Chapter 14.</a:t>
            </a:r>
            <a:r>
              <a:rPr lang="en-US" dirty="0">
                <a:latin typeface="+mn-lt"/>
              </a:rPr>
              <a:t> Building Acoustics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D421A-4ADF-4B61-940F-DCCB1A175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3</a:t>
            </a:fld>
            <a:endParaRPr lang="nl-NL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E8537-C054-4FED-8ACF-82C98E3E2FFE}"/>
              </a:ext>
            </a:extLst>
          </p:cNvPr>
          <p:cNvSpPr/>
          <p:nvPr/>
        </p:nvSpPr>
        <p:spPr>
          <a:xfrm>
            <a:off x="538437" y="1907540"/>
            <a:ext cx="2747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Characterization &amp; Measurements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C2E6D-479E-429D-8BEF-F7638C2D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9" y="2703550"/>
            <a:ext cx="3820537" cy="23816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646F18-AB35-4ED8-85F1-973A225BBA63}"/>
              </a:ext>
            </a:extLst>
          </p:cNvPr>
          <p:cNvSpPr/>
          <p:nvPr/>
        </p:nvSpPr>
        <p:spPr>
          <a:xfrm>
            <a:off x="4937828" y="1907540"/>
            <a:ext cx="259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Single leaf partition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268E42-0911-4A77-A4A0-16CD2269ACDD}"/>
              </a:ext>
            </a:extLst>
          </p:cNvPr>
          <p:cNvSpPr/>
          <p:nvPr/>
        </p:nvSpPr>
        <p:spPr>
          <a:xfrm>
            <a:off x="8348667" y="1907540"/>
            <a:ext cx="2130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Double leaf partition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02AD3D-3F14-4620-9F18-3DC89EDD4623}"/>
              </a:ext>
            </a:extLst>
          </p:cNvPr>
          <p:cNvGrpSpPr/>
          <p:nvPr/>
        </p:nvGrpSpPr>
        <p:grpSpPr>
          <a:xfrm>
            <a:off x="3365799" y="2564904"/>
            <a:ext cx="4859233" cy="2641957"/>
            <a:chOff x="-1253163" y="2224462"/>
            <a:chExt cx="6467639" cy="35164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D0E65A-AEBC-4F2A-B17E-C599E1ACCB95}"/>
                </a:ext>
              </a:extLst>
            </p:cNvPr>
            <p:cNvSpPr/>
            <p:nvPr/>
          </p:nvSpPr>
          <p:spPr>
            <a:xfrm>
              <a:off x="2693410" y="2453765"/>
              <a:ext cx="216024" cy="30578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C453DD-A646-44F8-8082-E5731A3DBF16}"/>
                </a:ext>
              </a:extLst>
            </p:cNvPr>
            <p:cNvGrpSpPr/>
            <p:nvPr/>
          </p:nvGrpSpPr>
          <p:grpSpPr>
            <a:xfrm rot="2311608">
              <a:off x="-1253163" y="2224463"/>
              <a:ext cx="3516445" cy="3516445"/>
              <a:chOff x="6057206" y="3781000"/>
              <a:chExt cx="1018588" cy="1018588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0282BDA-45E2-449F-8416-A53549D4CDCD}"/>
                  </a:ext>
                </a:extLst>
              </p:cNvPr>
              <p:cNvSpPr/>
              <p:nvPr/>
            </p:nvSpPr>
            <p:spPr>
              <a:xfrm rot="1330911">
                <a:off x="6258572" y="3983160"/>
                <a:ext cx="632463" cy="632463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1E4A7A05-3068-4077-AC81-8EA21CB1E633}"/>
                  </a:ext>
                </a:extLst>
              </p:cNvPr>
              <p:cNvSpPr/>
              <p:nvPr/>
            </p:nvSpPr>
            <p:spPr>
              <a:xfrm rot="1330911">
                <a:off x="6139255" y="3881467"/>
                <a:ext cx="841808" cy="84180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8250944-4063-48A1-A9FA-5452327698DF}"/>
                  </a:ext>
                </a:extLst>
              </p:cNvPr>
              <p:cNvSpPr/>
              <p:nvPr/>
            </p:nvSpPr>
            <p:spPr>
              <a:xfrm rot="1330911">
                <a:off x="6057206" y="3781000"/>
                <a:ext cx="1018588" cy="101858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82B2266-60E8-4362-99C4-A335959ED421}"/>
                </a:ext>
              </a:extLst>
            </p:cNvPr>
            <p:cNvGrpSpPr/>
            <p:nvPr/>
          </p:nvGrpSpPr>
          <p:grpSpPr>
            <a:xfrm rot="2311608">
              <a:off x="681950" y="2224462"/>
              <a:ext cx="3516445" cy="3516445"/>
              <a:chOff x="6057206" y="3781000"/>
              <a:chExt cx="1018588" cy="1018588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8D6277BF-A84C-422B-8DD7-42920AA8A18E}"/>
                  </a:ext>
                </a:extLst>
              </p:cNvPr>
              <p:cNvSpPr/>
              <p:nvPr/>
            </p:nvSpPr>
            <p:spPr>
              <a:xfrm rot="1330911">
                <a:off x="6258572" y="3983160"/>
                <a:ext cx="632463" cy="632463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CA9880E7-66BC-4F31-86AF-BFC4F40477E4}"/>
                  </a:ext>
                </a:extLst>
              </p:cNvPr>
              <p:cNvSpPr/>
              <p:nvPr/>
            </p:nvSpPr>
            <p:spPr>
              <a:xfrm rot="1330911">
                <a:off x="6139255" y="3881467"/>
                <a:ext cx="841808" cy="84180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113D3CF7-6087-4BFE-B279-4C7F808C5FEA}"/>
                  </a:ext>
                </a:extLst>
              </p:cNvPr>
              <p:cNvSpPr/>
              <p:nvPr/>
            </p:nvSpPr>
            <p:spPr>
              <a:xfrm rot="1330911">
                <a:off x="6057206" y="3781000"/>
                <a:ext cx="1018588" cy="101858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C7D2EE-AAD9-4D01-B5BB-8F91025FB9C4}"/>
                </a:ext>
              </a:extLst>
            </p:cNvPr>
            <p:cNvSpPr txBox="1"/>
            <p:nvPr/>
          </p:nvSpPr>
          <p:spPr>
            <a:xfrm>
              <a:off x="840668" y="2538615"/>
              <a:ext cx="1682562" cy="77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Incident sound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62C4FB-E62B-44DF-8F20-9A664F893C1F}"/>
                </a:ext>
              </a:extLst>
            </p:cNvPr>
            <p:cNvSpPr txBox="1"/>
            <p:nvPr/>
          </p:nvSpPr>
          <p:spPr>
            <a:xfrm>
              <a:off x="3111316" y="2484332"/>
              <a:ext cx="2103160" cy="77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Transmitted sound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A10F78-EF47-4267-AB15-BF5FD57575E9}"/>
              </a:ext>
            </a:extLst>
          </p:cNvPr>
          <p:cNvGrpSpPr/>
          <p:nvPr/>
        </p:nvGrpSpPr>
        <p:grpSpPr>
          <a:xfrm>
            <a:off x="6795481" y="2564905"/>
            <a:ext cx="4895404" cy="2641958"/>
            <a:chOff x="-1253163" y="2224462"/>
            <a:chExt cx="6515783" cy="351644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AA1C16-462A-43E0-9A04-F8194E9A3539}"/>
                </a:ext>
              </a:extLst>
            </p:cNvPr>
            <p:cNvSpPr/>
            <p:nvPr/>
          </p:nvSpPr>
          <p:spPr>
            <a:xfrm>
              <a:off x="2495600" y="2453765"/>
              <a:ext cx="160771" cy="30578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636CE25-331C-4F19-A42E-D316C1D5E07D}"/>
                </a:ext>
              </a:extLst>
            </p:cNvPr>
            <p:cNvGrpSpPr/>
            <p:nvPr/>
          </p:nvGrpSpPr>
          <p:grpSpPr>
            <a:xfrm rot="2311608">
              <a:off x="681950" y="2224462"/>
              <a:ext cx="3516445" cy="3516445"/>
              <a:chOff x="6057206" y="3781000"/>
              <a:chExt cx="1018588" cy="1018588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73746C6A-5A58-4943-AF83-77B48BA03AB7}"/>
                  </a:ext>
                </a:extLst>
              </p:cNvPr>
              <p:cNvSpPr/>
              <p:nvPr/>
            </p:nvSpPr>
            <p:spPr>
              <a:xfrm rot="1330911">
                <a:off x="6258572" y="3983160"/>
                <a:ext cx="632463" cy="632463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3DAA79B1-E1DD-4CF3-A0AD-DECECEDE805C}"/>
                  </a:ext>
                </a:extLst>
              </p:cNvPr>
              <p:cNvSpPr/>
              <p:nvPr/>
            </p:nvSpPr>
            <p:spPr>
              <a:xfrm rot="1330911">
                <a:off x="6139255" y="3881467"/>
                <a:ext cx="841808" cy="84180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4B30E59C-BABF-4248-A0EF-866B2B3E97FD}"/>
                  </a:ext>
                </a:extLst>
              </p:cNvPr>
              <p:cNvSpPr/>
              <p:nvPr/>
            </p:nvSpPr>
            <p:spPr>
              <a:xfrm rot="1330911">
                <a:off x="6057206" y="3781000"/>
                <a:ext cx="1018588" cy="101858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6CD5BB-E9D1-46C0-950A-F3DE9EC1A160}"/>
                </a:ext>
              </a:extLst>
            </p:cNvPr>
            <p:cNvSpPr txBox="1"/>
            <p:nvPr/>
          </p:nvSpPr>
          <p:spPr>
            <a:xfrm>
              <a:off x="808515" y="2538614"/>
              <a:ext cx="1682562" cy="77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Incident sound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2D5CEF-986E-45E7-855A-1F5C3A4FD523}"/>
                </a:ext>
              </a:extLst>
            </p:cNvPr>
            <p:cNvSpPr txBox="1"/>
            <p:nvPr/>
          </p:nvSpPr>
          <p:spPr>
            <a:xfrm>
              <a:off x="3159460" y="2500931"/>
              <a:ext cx="2103160" cy="778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Transmitted sound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703937D-5F96-4F42-913E-1D4CD7842AEF}"/>
                </a:ext>
              </a:extLst>
            </p:cNvPr>
            <p:cNvGrpSpPr/>
            <p:nvPr/>
          </p:nvGrpSpPr>
          <p:grpSpPr>
            <a:xfrm rot="2311608">
              <a:off x="-1253163" y="2224463"/>
              <a:ext cx="3516445" cy="3516445"/>
              <a:chOff x="6057206" y="3781000"/>
              <a:chExt cx="1018588" cy="1018588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55435222-ED01-4E18-B3E7-A6BBE04D4202}"/>
                  </a:ext>
                </a:extLst>
              </p:cNvPr>
              <p:cNvSpPr/>
              <p:nvPr/>
            </p:nvSpPr>
            <p:spPr>
              <a:xfrm rot="1330911">
                <a:off x="6258572" y="3983160"/>
                <a:ext cx="632463" cy="632463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6B253A52-28D5-4F80-9156-468B64A3414A}"/>
                  </a:ext>
                </a:extLst>
              </p:cNvPr>
              <p:cNvSpPr/>
              <p:nvPr/>
            </p:nvSpPr>
            <p:spPr>
              <a:xfrm rot="1330911">
                <a:off x="6139255" y="3881467"/>
                <a:ext cx="841808" cy="84180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7D82A525-A1EA-4773-8E96-60E4987A0735}"/>
                  </a:ext>
                </a:extLst>
              </p:cNvPr>
              <p:cNvSpPr/>
              <p:nvPr/>
            </p:nvSpPr>
            <p:spPr>
              <a:xfrm rot="1330911">
                <a:off x="6057206" y="3781000"/>
                <a:ext cx="1018588" cy="1018588"/>
              </a:xfrm>
              <a:prstGeom prst="arc">
                <a:avLst>
                  <a:gd name="adj1" fmla="val 16200000"/>
                  <a:gd name="adj2" fmla="val 196749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C06A39F-8F97-46CB-BD24-BFC6188D3B01}"/>
                </a:ext>
              </a:extLst>
            </p:cNvPr>
            <p:cNvSpPr/>
            <p:nvPr/>
          </p:nvSpPr>
          <p:spPr>
            <a:xfrm>
              <a:off x="2910893" y="2453765"/>
              <a:ext cx="160771" cy="305784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85030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3"/>
    </mc:Choice>
    <mc:Fallback xmlns="">
      <p:transition spd="slow" advTm="280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Sound reduction index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26" y="2636912"/>
            <a:ext cx="2114141" cy="715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A03775-B260-4CF2-B61D-F48CC43F10D8}"/>
              </a:ext>
            </a:extLst>
          </p:cNvPr>
          <p:cNvSpPr/>
          <p:nvPr/>
        </p:nvSpPr>
        <p:spPr>
          <a:xfrm>
            <a:off x="540000" y="1800000"/>
            <a:ext cx="4511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Sound reduction index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(or sound transmission loss, transmission loss)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4EA5A95-9283-41B5-B2C0-D04D7DFE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Avenir Book" charset="0"/>
                <a:cs typeface="Avenir Book" charset="0"/>
              </a:rPr>
              <a:t>14.1 Characterization and measurement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331E8-65DA-45BB-9E0F-24B6A7DE6E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4</a:t>
            </a:fld>
            <a:endParaRPr lang="nl-NL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5EFAD-F808-47BF-877F-D3D6FBE045AE}"/>
              </a:ext>
            </a:extLst>
          </p:cNvPr>
          <p:cNvSpPr txBox="1"/>
          <p:nvPr/>
        </p:nvSpPr>
        <p:spPr>
          <a:xfrm>
            <a:off x="3275108" y="2809962"/>
            <a:ext cx="70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[dB]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1BC1CD-B8BA-4AE2-A8F6-FDEF63955ABC}"/>
              </a:ext>
            </a:extLst>
          </p:cNvPr>
          <p:cNvGrpSpPr/>
          <p:nvPr/>
        </p:nvGrpSpPr>
        <p:grpSpPr>
          <a:xfrm>
            <a:off x="6096000" y="1634696"/>
            <a:ext cx="5494561" cy="3206800"/>
            <a:chOff x="5945585" y="1196752"/>
            <a:chExt cx="5644976" cy="34380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AF2D2F-71CE-4869-8FAE-920DE3D89565}"/>
                </a:ext>
              </a:extLst>
            </p:cNvPr>
            <p:cNvGrpSpPr/>
            <p:nvPr/>
          </p:nvGrpSpPr>
          <p:grpSpPr>
            <a:xfrm>
              <a:off x="5945585" y="1196752"/>
              <a:ext cx="5644976" cy="3438055"/>
              <a:chOff x="4866722" y="1844825"/>
              <a:chExt cx="5644976" cy="3438055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6722" y="1844825"/>
                <a:ext cx="5644976" cy="3438055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5663952" y="3215386"/>
                <a:ext cx="864096" cy="366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Source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E8A38D-B76A-49B8-BD9F-D760490F9BE3}"/>
                </a:ext>
              </a:extLst>
            </p:cNvPr>
            <p:cNvSpPr txBox="1"/>
            <p:nvPr/>
          </p:nvSpPr>
          <p:spPr>
            <a:xfrm>
              <a:off x="6449641" y="3632841"/>
              <a:ext cx="1714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Source room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6389BD-CF89-48ED-B8DA-3D0D0E9B688D}"/>
                </a:ext>
              </a:extLst>
            </p:cNvPr>
            <p:cNvSpPr txBox="1"/>
            <p:nvPr/>
          </p:nvSpPr>
          <p:spPr>
            <a:xfrm>
              <a:off x="9185945" y="3632841"/>
              <a:ext cx="1714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n-lt"/>
                </a:rPr>
                <a:t>Receiver room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EC18FD-4E08-4048-B91D-7AADD1C5C83C}"/>
              </a:ext>
            </a:extLst>
          </p:cNvPr>
          <p:cNvGrpSpPr/>
          <p:nvPr/>
        </p:nvGrpSpPr>
        <p:grpSpPr>
          <a:xfrm>
            <a:off x="540000" y="4066242"/>
            <a:ext cx="7044744" cy="1796143"/>
            <a:chOff x="540000" y="4066242"/>
            <a:chExt cx="7044744" cy="179614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4025" y="4475725"/>
              <a:ext cx="2088745" cy="75347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078C84-2B93-4943-958B-2081C2F76717}"/>
                </a:ext>
              </a:extLst>
            </p:cNvPr>
            <p:cNvGrpSpPr/>
            <p:nvPr/>
          </p:nvGrpSpPr>
          <p:grpSpPr>
            <a:xfrm>
              <a:off x="4394457" y="4596015"/>
              <a:ext cx="3190287" cy="1266370"/>
              <a:chOff x="1306704" y="3328364"/>
              <a:chExt cx="3190287" cy="126637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0149" y="3328364"/>
                <a:ext cx="1013179" cy="391649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1537" y="3751097"/>
                <a:ext cx="1009285" cy="439945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306704" y="4228605"/>
                <a:ext cx="3190287" cy="3661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(</a:t>
                </a:r>
                <a:r>
                  <a:rPr lang="en-US" sz="1600" i="1" dirty="0">
                    <a:solidFill>
                      <a:srgbClr val="000000"/>
                    </a:solidFill>
                  </a:rPr>
                  <a:t>S</a:t>
                </a:r>
                <a:r>
                  <a:rPr lang="en-US" sz="1600" dirty="0">
                    <a:solidFill>
                      <a:srgbClr val="000000"/>
                    </a:solidFill>
                  </a:rPr>
                  <a:t> = surface area of the partition)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BE1742-D1C3-462D-AB1E-C84785505E15}"/>
                </a:ext>
              </a:extLst>
            </p:cNvPr>
            <p:cNvSpPr txBox="1"/>
            <p:nvPr/>
          </p:nvSpPr>
          <p:spPr>
            <a:xfrm>
              <a:off x="540000" y="4066242"/>
              <a:ext cx="4433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For measurements we prefer to use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01A523-F631-40D9-9C68-9357C7E1230E}"/>
                </a:ext>
              </a:extLst>
            </p:cNvPr>
            <p:cNvSpPr txBox="1"/>
            <p:nvPr/>
          </p:nvSpPr>
          <p:spPr>
            <a:xfrm>
              <a:off x="3275108" y="4635241"/>
              <a:ext cx="705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[dB]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33D44-543A-414D-A77F-F6EB4829DD3C}"/>
              </a:ext>
            </a:extLst>
          </p:cNvPr>
          <p:cNvSpPr/>
          <p:nvPr/>
        </p:nvSpPr>
        <p:spPr>
          <a:xfrm>
            <a:off x="9120336" y="2276872"/>
            <a:ext cx="341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</a:t>
            </a:r>
            <a:endParaRPr lang="en-US" dirty="0"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DEF90B-016A-4CC6-9488-536833021EBF}"/>
              </a:ext>
            </a:extLst>
          </p:cNvPr>
          <p:cNvCxnSpPr>
            <a:cxnSpLocks/>
          </p:cNvCxnSpPr>
          <p:nvPr/>
        </p:nvCxnSpPr>
        <p:spPr>
          <a:xfrm flipH="1">
            <a:off x="8845898" y="2445079"/>
            <a:ext cx="311904" cy="270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F314FB-BE89-4C12-8844-D8DBB543DDC1}"/>
              </a:ext>
            </a:extLst>
          </p:cNvPr>
          <p:cNvSpPr txBox="1"/>
          <p:nvPr/>
        </p:nvSpPr>
        <p:spPr>
          <a:xfrm>
            <a:off x="1004025" y="5496256"/>
            <a:ext cx="319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  <a:sym typeface="Wingdings" panose="05000000000000000000" pitchFamily="2" charset="2"/>
              </a:rPr>
              <a:t> will be continued in slide 6</a:t>
            </a:r>
            <a:endParaRPr lang="en-US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9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66"/>
    </mc:Choice>
    <mc:Fallback xmlns="">
      <p:transition spd="slow" advTm="13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5D2735-EB58-4708-9768-AAD38AF8C7B6}"/>
              </a:ext>
            </a:extLst>
          </p:cNvPr>
          <p:cNvSpPr/>
          <p:nvPr/>
        </p:nvSpPr>
        <p:spPr>
          <a:xfrm>
            <a:off x="3605028" y="3708566"/>
            <a:ext cx="144016" cy="17281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868B890-23F4-44F7-A896-06C45C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Avenir Book" charset="0"/>
                <a:cs typeface="Avenir Book" charset="0"/>
              </a:rPr>
              <a:t>14.1 Characterization and measurement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11C44-8A67-4710-8C4E-A851B9DEB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5</a:t>
            </a:fld>
            <a:endParaRPr lang="nl-NL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3FD58-8D31-417B-9B0C-1BB4FB9805CC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Measurements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368CB3D-4067-4F24-9A70-1612D2B750A0}"/>
              </a:ext>
            </a:extLst>
          </p:cNvPr>
          <p:cNvSpPr/>
          <p:nvPr/>
        </p:nvSpPr>
        <p:spPr>
          <a:xfrm>
            <a:off x="832720" y="3061353"/>
            <a:ext cx="5688632" cy="2955760"/>
          </a:xfrm>
          <a:prstGeom prst="frame">
            <a:avLst>
              <a:gd name="adj1" fmla="val 6824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29548-5FAB-491B-8433-AE0FDC65A29E}"/>
              </a:ext>
            </a:extLst>
          </p:cNvPr>
          <p:cNvSpPr/>
          <p:nvPr/>
        </p:nvSpPr>
        <p:spPr>
          <a:xfrm>
            <a:off x="3533020" y="3233221"/>
            <a:ext cx="288032" cy="502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987437-A85E-401F-972F-A45348999B4B}"/>
              </a:ext>
            </a:extLst>
          </p:cNvPr>
          <p:cNvSpPr/>
          <p:nvPr/>
        </p:nvSpPr>
        <p:spPr>
          <a:xfrm>
            <a:off x="3533020" y="5365608"/>
            <a:ext cx="288032" cy="502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F3F50-5DDD-4A1E-906E-61905ED2677E}"/>
              </a:ext>
            </a:extLst>
          </p:cNvPr>
          <p:cNvSpPr txBox="1"/>
          <p:nvPr/>
        </p:nvSpPr>
        <p:spPr>
          <a:xfrm>
            <a:off x="2092860" y="608400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Two reverberation rooms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E5E3CFA-15EE-4C46-B792-462FD468A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8" y="4319693"/>
            <a:ext cx="469358" cy="43907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3ACD18-8CE7-4AD4-AB2F-0B8503CE3EF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720587" y="4758770"/>
            <a:ext cx="0" cy="8228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66708-D9A4-47DA-8E5F-7095D170AC7B}"/>
              </a:ext>
            </a:extLst>
          </p:cNvPr>
          <p:cNvCxnSpPr>
            <a:cxnSpLocks/>
          </p:cNvCxnSpPr>
          <p:nvPr/>
        </p:nvCxnSpPr>
        <p:spPr>
          <a:xfrm flipH="1">
            <a:off x="1354496" y="5581632"/>
            <a:ext cx="36609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8E7286-C1C8-43C3-B22D-581BCBE1604C}"/>
              </a:ext>
            </a:extLst>
          </p:cNvPr>
          <p:cNvCxnSpPr>
            <a:cxnSpLocks/>
          </p:cNvCxnSpPr>
          <p:nvPr/>
        </p:nvCxnSpPr>
        <p:spPr>
          <a:xfrm>
            <a:off x="1720587" y="5581632"/>
            <a:ext cx="209973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ECE696-3D8A-42C6-A645-C2443DABE03A}"/>
              </a:ext>
            </a:extLst>
          </p:cNvPr>
          <p:cNvCxnSpPr>
            <a:cxnSpLocks/>
          </p:cNvCxnSpPr>
          <p:nvPr/>
        </p:nvCxnSpPr>
        <p:spPr>
          <a:xfrm flipH="1">
            <a:off x="1641362" y="5581632"/>
            <a:ext cx="7317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769" name="Group 32768">
            <a:extLst>
              <a:ext uri="{FF2B5EF4-FFF2-40B4-BE49-F238E27FC236}">
                <a16:creationId xmlns:a16="http://schemas.microsoft.com/office/drawing/2014/main" id="{0642EEF2-47AF-419B-927D-626F6594AF87}"/>
              </a:ext>
            </a:extLst>
          </p:cNvPr>
          <p:cNvGrpSpPr/>
          <p:nvPr/>
        </p:nvGrpSpPr>
        <p:grpSpPr>
          <a:xfrm>
            <a:off x="2378315" y="4539162"/>
            <a:ext cx="1062077" cy="1330502"/>
            <a:chOff x="2168987" y="3826690"/>
            <a:chExt cx="1062077" cy="1330502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6C75FF-1B06-41BF-AEF3-A80079CFC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72" y="4046298"/>
              <a:ext cx="0" cy="8228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F0C7E0-BF29-487F-806B-3E296E44A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7681" y="4869160"/>
              <a:ext cx="366092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87AABC-3361-4E99-B4D4-706D1BC45AC0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72" y="4869160"/>
              <a:ext cx="209973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E3A544-BBB5-42D5-B044-E539D4EA7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547" y="4869160"/>
              <a:ext cx="73174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3545C2-3CDB-4B97-9C40-6359C6B2B9BA}"/>
                </a:ext>
              </a:extLst>
            </p:cNvPr>
            <p:cNvCxnSpPr/>
            <p:nvPr/>
          </p:nvCxnSpPr>
          <p:spPr>
            <a:xfrm>
              <a:off x="2248097" y="3826690"/>
              <a:ext cx="964558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7093D80-01B9-4FF6-B6DA-7F18E409C7FA}"/>
                </a:ext>
              </a:extLst>
            </p:cNvPr>
            <p:cNvSpPr/>
            <p:nvPr/>
          </p:nvSpPr>
          <p:spPr>
            <a:xfrm rot="1185723">
              <a:off x="2168987" y="3836766"/>
              <a:ext cx="366092" cy="54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2F4F30D-25B1-4F9F-BE54-0B0ED9DB1A22}"/>
                </a:ext>
              </a:extLst>
            </p:cNvPr>
            <p:cNvSpPr/>
            <p:nvPr/>
          </p:nvSpPr>
          <p:spPr>
            <a:xfrm rot="1185723">
              <a:off x="2387142" y="3867209"/>
              <a:ext cx="140635" cy="72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6622C5-4241-40A6-A912-96491C334BCA}"/>
                </a:ext>
              </a:extLst>
            </p:cNvPr>
            <p:cNvSpPr/>
            <p:nvPr/>
          </p:nvSpPr>
          <p:spPr>
            <a:xfrm rot="1209451">
              <a:off x="2367386" y="3830694"/>
              <a:ext cx="360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4C38331-14F7-438C-B7FE-AC2BA666C05C}"/>
                </a:ext>
              </a:extLst>
            </p:cNvPr>
            <p:cNvSpPr/>
            <p:nvPr/>
          </p:nvSpPr>
          <p:spPr>
            <a:xfrm rot="1185723">
              <a:off x="2785268" y="4085491"/>
              <a:ext cx="445796" cy="45719"/>
            </a:xfrm>
            <a:prstGeom prst="roundRect">
              <a:avLst>
                <a:gd name="adj" fmla="val 44678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3DFC7ED-E3A3-40EF-B418-5A384A74E40E}"/>
                </a:ext>
              </a:extLst>
            </p:cNvPr>
            <p:cNvSpPr/>
            <p:nvPr/>
          </p:nvSpPr>
          <p:spPr>
            <a:xfrm rot="1185723">
              <a:off x="3040251" y="4123098"/>
              <a:ext cx="184440" cy="62731"/>
            </a:xfrm>
            <a:prstGeom prst="roundRect">
              <a:avLst>
                <a:gd name="adj" fmla="val 44678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771" name="TextBox 32770">
            <a:extLst>
              <a:ext uri="{FF2B5EF4-FFF2-40B4-BE49-F238E27FC236}">
                <a16:creationId xmlns:a16="http://schemas.microsoft.com/office/drawing/2014/main" id="{34779F27-A246-4DE5-98E9-82CAA850D578}"/>
              </a:ext>
            </a:extLst>
          </p:cNvPr>
          <p:cNvSpPr txBox="1"/>
          <p:nvPr/>
        </p:nvSpPr>
        <p:spPr>
          <a:xfrm>
            <a:off x="1263320" y="3780574"/>
            <a:ext cx="75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Sound source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26DBFF-78D9-4EA8-9E93-AF902D826271}"/>
              </a:ext>
            </a:extLst>
          </p:cNvPr>
          <p:cNvSpPr txBox="1"/>
          <p:nvPr/>
        </p:nvSpPr>
        <p:spPr>
          <a:xfrm rot="1218348">
            <a:off x="2460614" y="4362364"/>
            <a:ext cx="117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Microphone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A87791C-347A-4B35-9BD0-509036F253F5}"/>
              </a:ext>
            </a:extLst>
          </p:cNvPr>
          <p:cNvGrpSpPr/>
          <p:nvPr/>
        </p:nvGrpSpPr>
        <p:grpSpPr>
          <a:xfrm>
            <a:off x="4865168" y="4539162"/>
            <a:ext cx="1062077" cy="1330502"/>
            <a:chOff x="2168987" y="3826690"/>
            <a:chExt cx="1062077" cy="133050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7F2A430-029C-465E-9538-4C07CD5C221A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72" y="4046298"/>
              <a:ext cx="0" cy="8228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AB09E7-86C3-496D-B5BD-90D9A96FA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7681" y="4869160"/>
              <a:ext cx="366092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115EFAE-5E74-4366-B3E1-610CC8FADDE8}"/>
                </a:ext>
              </a:extLst>
            </p:cNvPr>
            <p:cNvCxnSpPr>
              <a:cxnSpLocks/>
            </p:cNvCxnSpPr>
            <p:nvPr/>
          </p:nvCxnSpPr>
          <p:spPr>
            <a:xfrm>
              <a:off x="2863772" y="4869160"/>
              <a:ext cx="209973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7A394B9-8FC7-480A-BB36-605BE0332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547" y="4869160"/>
              <a:ext cx="73174" cy="2880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53ACD09-2B0A-4651-9A6A-C7BC921E1D64}"/>
                </a:ext>
              </a:extLst>
            </p:cNvPr>
            <p:cNvCxnSpPr/>
            <p:nvPr/>
          </p:nvCxnSpPr>
          <p:spPr>
            <a:xfrm>
              <a:off x="2248097" y="3826690"/>
              <a:ext cx="964558" cy="3600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AEB1C9D8-8780-4CEE-B262-C74FB63ABE52}"/>
                </a:ext>
              </a:extLst>
            </p:cNvPr>
            <p:cNvSpPr/>
            <p:nvPr/>
          </p:nvSpPr>
          <p:spPr>
            <a:xfrm rot="1185723">
              <a:off x="2168987" y="3836766"/>
              <a:ext cx="366092" cy="540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62A3AFC-AC6D-43B8-B47B-D26EFB30124D}"/>
                </a:ext>
              </a:extLst>
            </p:cNvPr>
            <p:cNvSpPr/>
            <p:nvPr/>
          </p:nvSpPr>
          <p:spPr>
            <a:xfrm rot="1185723">
              <a:off x="2387142" y="3867209"/>
              <a:ext cx="140635" cy="72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1919E99-499B-46FB-A4DB-C0899D9358F3}"/>
                </a:ext>
              </a:extLst>
            </p:cNvPr>
            <p:cNvSpPr/>
            <p:nvPr/>
          </p:nvSpPr>
          <p:spPr>
            <a:xfrm rot="1209451">
              <a:off x="2367386" y="3830694"/>
              <a:ext cx="36000" cy="9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111B8DF9-68D4-4CD9-87EB-0609076DD281}"/>
                </a:ext>
              </a:extLst>
            </p:cNvPr>
            <p:cNvSpPr/>
            <p:nvPr/>
          </p:nvSpPr>
          <p:spPr>
            <a:xfrm rot="1185723">
              <a:off x="2785268" y="4085491"/>
              <a:ext cx="445796" cy="45719"/>
            </a:xfrm>
            <a:prstGeom prst="roundRect">
              <a:avLst>
                <a:gd name="adj" fmla="val 44678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A5BA72C4-3C80-4610-A138-B3F257963C0E}"/>
                </a:ext>
              </a:extLst>
            </p:cNvPr>
            <p:cNvSpPr/>
            <p:nvPr/>
          </p:nvSpPr>
          <p:spPr>
            <a:xfrm rot="1185723">
              <a:off x="3040251" y="4123098"/>
              <a:ext cx="184440" cy="62731"/>
            </a:xfrm>
            <a:prstGeom prst="roundRect">
              <a:avLst>
                <a:gd name="adj" fmla="val 44678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86611F9-39FC-40C1-8F56-36E60FEA9AA6}"/>
              </a:ext>
            </a:extLst>
          </p:cNvPr>
          <p:cNvSpPr txBox="1"/>
          <p:nvPr/>
        </p:nvSpPr>
        <p:spPr>
          <a:xfrm rot="1218348">
            <a:off x="4947467" y="4362364"/>
            <a:ext cx="117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Microphone</a:t>
            </a:r>
          </a:p>
        </p:txBody>
      </p:sp>
      <p:pic>
        <p:nvPicPr>
          <p:cNvPr id="32774" name="Picture 3277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59E88CD-9C68-4A24-90B8-5A9DD6B82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747" y="3066238"/>
            <a:ext cx="3951511" cy="296184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3F6C2F9-6420-4DF4-B4A4-D7F78FBCED7D}"/>
              </a:ext>
            </a:extLst>
          </p:cNvPr>
          <p:cNvSpPr txBox="1"/>
          <p:nvPr/>
        </p:nvSpPr>
        <p:spPr>
          <a:xfrm>
            <a:off x="7058903" y="6075171"/>
            <a:ext cx="431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Reverberation room in acoustic lab (Echo)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2CFA51D-780C-4BC7-ABD7-2972495686B7}"/>
              </a:ext>
            </a:extLst>
          </p:cNvPr>
          <p:cNvSpPr/>
          <p:nvPr/>
        </p:nvSpPr>
        <p:spPr>
          <a:xfrm>
            <a:off x="540000" y="1800000"/>
            <a:ext cx="2852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Requires </a:t>
            </a:r>
            <a:r>
              <a:rPr lang="en-US" u="sng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diffuse sound field</a:t>
            </a:r>
            <a:endParaRPr lang="en-US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32775" name="Rectangle 32774">
            <a:extLst>
              <a:ext uri="{FF2B5EF4-FFF2-40B4-BE49-F238E27FC236}">
                <a16:creationId xmlns:a16="http://schemas.microsoft.com/office/drawing/2014/main" id="{84216467-6768-453A-B0AA-1EB317EBDFCD}"/>
              </a:ext>
            </a:extLst>
          </p:cNvPr>
          <p:cNvSpPr/>
          <p:nvPr/>
        </p:nvSpPr>
        <p:spPr>
          <a:xfrm>
            <a:off x="2476818" y="2189054"/>
            <a:ext cx="6643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Direction and phase of sound waves can be regarded as random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Acoustic energy density </a:t>
            </a:r>
            <a:r>
              <a:rPr lang="en-US" i="1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w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 [J/m</a:t>
            </a:r>
            <a:r>
              <a:rPr lang="en-US" baseline="30000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] is a constant</a:t>
            </a:r>
            <a:endParaRPr lang="en-US" dirty="0">
              <a:latin typeface="+mn-lt"/>
            </a:endParaRPr>
          </a:p>
        </p:txBody>
      </p:sp>
      <p:cxnSp>
        <p:nvCxnSpPr>
          <p:cNvPr id="32777" name="Connector: Elbow 32776">
            <a:extLst>
              <a:ext uri="{FF2B5EF4-FFF2-40B4-BE49-F238E27FC236}">
                <a16:creationId xmlns:a16="http://schemas.microsoft.com/office/drawing/2014/main" id="{D5B16C4F-2BEF-4F9E-B962-6E8AE8DBF0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37923" y="2049720"/>
            <a:ext cx="288000" cy="3600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780" name="TextBox 32779">
            <a:extLst>
              <a:ext uri="{FF2B5EF4-FFF2-40B4-BE49-F238E27FC236}">
                <a16:creationId xmlns:a16="http://schemas.microsoft.com/office/drawing/2014/main" id="{A392DA7C-7C35-4D75-BAC9-1D025343A1C9}"/>
              </a:ext>
            </a:extLst>
          </p:cNvPr>
          <p:cNvSpPr txBox="1"/>
          <p:nvPr/>
        </p:nvSpPr>
        <p:spPr>
          <a:xfrm rot="21148609">
            <a:off x="7898891" y="4641843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Concrete walls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A90228-81FA-4184-B27D-771AF3879AB8}"/>
              </a:ext>
            </a:extLst>
          </p:cNvPr>
          <p:cNvSpPr txBox="1"/>
          <p:nvPr/>
        </p:nvSpPr>
        <p:spPr>
          <a:xfrm>
            <a:off x="10070749" y="3790390"/>
            <a:ext cx="151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Acoustic diffusers</a:t>
            </a:r>
          </a:p>
        </p:txBody>
      </p:sp>
      <p:cxnSp>
        <p:nvCxnSpPr>
          <p:cNvPr id="32782" name="Straight Arrow Connector 32781">
            <a:extLst>
              <a:ext uri="{FF2B5EF4-FFF2-40B4-BE49-F238E27FC236}">
                <a16:creationId xmlns:a16="http://schemas.microsoft.com/office/drawing/2014/main" id="{D757F503-AA08-4725-BAC3-F3078F09B895}"/>
              </a:ext>
            </a:extLst>
          </p:cNvPr>
          <p:cNvCxnSpPr>
            <a:cxnSpLocks/>
          </p:cNvCxnSpPr>
          <p:nvPr/>
        </p:nvCxnSpPr>
        <p:spPr>
          <a:xfrm flipH="1" flipV="1">
            <a:off x="9623727" y="3665129"/>
            <a:ext cx="487014" cy="24357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408E2F-1BF6-47A9-9D96-2F4B828376A1}"/>
              </a:ext>
            </a:extLst>
          </p:cNvPr>
          <p:cNvCxnSpPr>
            <a:cxnSpLocks/>
          </p:cNvCxnSpPr>
          <p:nvPr/>
        </p:nvCxnSpPr>
        <p:spPr>
          <a:xfrm flipH="1" flipV="1">
            <a:off x="10469821" y="3363435"/>
            <a:ext cx="28354" cy="50249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788" name="Group 32787">
            <a:extLst>
              <a:ext uri="{FF2B5EF4-FFF2-40B4-BE49-F238E27FC236}">
                <a16:creationId xmlns:a16="http://schemas.microsoft.com/office/drawing/2014/main" id="{B2A8F51C-F3BC-4C7D-86D8-0612F8BA8653}"/>
              </a:ext>
            </a:extLst>
          </p:cNvPr>
          <p:cNvGrpSpPr/>
          <p:nvPr/>
        </p:nvGrpSpPr>
        <p:grpSpPr>
          <a:xfrm>
            <a:off x="1279791" y="3997024"/>
            <a:ext cx="1018588" cy="1018588"/>
            <a:chOff x="6057206" y="3781000"/>
            <a:chExt cx="1018588" cy="1018588"/>
          </a:xfrm>
        </p:grpSpPr>
        <p:sp>
          <p:nvSpPr>
            <p:cNvPr id="32787" name="Arc 32786">
              <a:extLst>
                <a:ext uri="{FF2B5EF4-FFF2-40B4-BE49-F238E27FC236}">
                  <a16:creationId xmlns:a16="http://schemas.microsoft.com/office/drawing/2014/main" id="{5D710AF9-961C-4DC1-9B55-8ABBB9A538DA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630CC90E-E818-422F-8BEC-166CC8BF12C5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6941A711-9FF9-4407-9872-68B317A861F5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23FD19-59FD-4D77-8A96-CFBD8042D076}"/>
              </a:ext>
            </a:extLst>
          </p:cNvPr>
          <p:cNvGrpSpPr/>
          <p:nvPr/>
        </p:nvGrpSpPr>
        <p:grpSpPr>
          <a:xfrm rot="2311608">
            <a:off x="2792648" y="3786144"/>
            <a:ext cx="1491315" cy="1491315"/>
            <a:chOff x="6057206" y="3781000"/>
            <a:chExt cx="1018588" cy="1018588"/>
          </a:xfrm>
        </p:grpSpPr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85AAD5EF-684F-41DA-A4BB-DFE50B715207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DC4B8C8A-5DE0-44F6-BF51-0A09CF57530E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id="{BD1EE595-6C96-42C0-A1DD-55AE6AF82A3C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E289E3A-A13F-4C9C-8694-D639C121E0BF}"/>
              </a:ext>
            </a:extLst>
          </p:cNvPr>
          <p:cNvSpPr txBox="1"/>
          <p:nvPr/>
        </p:nvSpPr>
        <p:spPr>
          <a:xfrm>
            <a:off x="725675" y="3246149"/>
            <a:ext cx="320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Source room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1222DA5-5F4B-42BD-A7FC-8649EDF79D84}"/>
              </a:ext>
            </a:extLst>
          </p:cNvPr>
          <p:cNvSpPr txBox="1"/>
          <p:nvPr/>
        </p:nvSpPr>
        <p:spPr>
          <a:xfrm>
            <a:off x="3420583" y="3246149"/>
            <a:ext cx="320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Receiver room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141E0B1-7BDA-42DB-BC2A-7C062B2E1DC8}"/>
                  </a:ext>
                </a:extLst>
              </p:cNvPr>
              <p:cNvSpPr/>
              <p:nvPr/>
            </p:nvSpPr>
            <p:spPr>
              <a:xfrm>
                <a:off x="6816080" y="2509851"/>
                <a:ext cx="160463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𝑑𝑤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141E0B1-7BDA-42DB-BC2A-7C062B2E1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509851"/>
                <a:ext cx="1604635" cy="369332"/>
              </a:xfrm>
              <a:prstGeom prst="rect">
                <a:avLst/>
              </a:prstGeom>
              <a:blipFill>
                <a:blip r:embed="rId7"/>
                <a:stretch>
                  <a:fillRect l="-304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50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4"/>
    </mc:Choice>
    <mc:Fallback xmlns="">
      <p:transition spd="slow" advTm="7758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39544" y="3131676"/>
            <a:ext cx="6557508" cy="3033628"/>
            <a:chOff x="467544" y="3419708"/>
            <a:chExt cx="6557508" cy="30336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927" y="3891846"/>
              <a:ext cx="1425477" cy="58813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67544" y="3419708"/>
              <a:ext cx="39722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Transmitted power in receiver room: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70106" y="4005888"/>
              <a:ext cx="445494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A: Equivalent absorption area of the receiving room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+mn-lt"/>
                </a:rPr>
                <a:t>     (Obtained from the measured reverberation time)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0485" y="5627799"/>
              <a:ext cx="2204132" cy="81867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1327" y="5626786"/>
              <a:ext cx="1125682" cy="82655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83568" y="5027944"/>
              <a:ext cx="59046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Temporal change of energy content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    = power radiated by wall - power absorbed by boundaries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7910" y="4683253"/>
              <a:ext cx="2376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</a:rPr>
                <a:t>Chapter 13.4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482429" y="5779896"/>
              <a:ext cx="648072" cy="51448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03834" y="5854178"/>
              <a:ext cx="552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+mn-lt"/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4" name="Double Bracket 23"/>
            <p:cNvSpPr/>
            <p:nvPr/>
          </p:nvSpPr>
          <p:spPr>
            <a:xfrm>
              <a:off x="611188" y="4631070"/>
              <a:ext cx="5556824" cy="1774930"/>
            </a:xfrm>
            <a:prstGeom prst="bracketPair">
              <a:avLst>
                <a:gd name="adj" fmla="val 13228"/>
              </a:avLst>
            </a:prstGeom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0000" y="1800000"/>
            <a:ext cx="6712776" cy="1003923"/>
            <a:chOff x="468000" y="2088032"/>
            <a:chExt cx="6712776" cy="100392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3755" y="2539566"/>
              <a:ext cx="1420429" cy="5523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70106" y="2634609"/>
              <a:ext cx="46106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000000"/>
                  </a:solidFill>
                  <a:latin typeface="+mn-lt"/>
                </a:rPr>
                <a:t>S</a:t>
              </a:r>
              <a:r>
                <a:rPr lang="en-US" sz="1600" dirty="0">
                  <a:solidFill>
                    <a:srgbClr val="000000"/>
                  </a:solidFill>
                  <a:latin typeface="+mn-lt"/>
                </a:rPr>
                <a:t>: the surface area of the partition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8000" y="2088032"/>
              <a:ext cx="3083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Incident power (source room):</a:t>
              </a:r>
            </a:p>
          </p:txBody>
        </p: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3923EE8B-CB14-41F3-86E8-2AAE719E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ea typeface="Avenir Book" charset="0"/>
                <a:cs typeface="Avenir Book" charset="0"/>
              </a:rPr>
              <a:t>14.1 Characterization and measurement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E979BF-C828-478A-BE16-9ED85E355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6</a:t>
            </a:fld>
            <a:endParaRPr lang="nl-NL">
              <a:latin typeface="+mn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76439-3A7C-4F51-B933-86A4B1DB3CF9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Measurements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5CA933-229D-4BC5-99F0-7C92D02210B7}"/>
              </a:ext>
            </a:extLst>
          </p:cNvPr>
          <p:cNvGrpSpPr/>
          <p:nvPr/>
        </p:nvGrpSpPr>
        <p:grpSpPr>
          <a:xfrm>
            <a:off x="7467690" y="4544195"/>
            <a:ext cx="4249877" cy="1748398"/>
            <a:chOff x="7466460" y="4293096"/>
            <a:chExt cx="4249877" cy="174839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191501-F4CD-41D8-93CF-1E900EF5A4BE}"/>
                </a:ext>
              </a:extLst>
            </p:cNvPr>
            <p:cNvGrpSpPr/>
            <p:nvPr/>
          </p:nvGrpSpPr>
          <p:grpSpPr>
            <a:xfrm>
              <a:off x="7466460" y="4293096"/>
              <a:ext cx="3219259" cy="1113414"/>
              <a:chOff x="467544" y="4875941"/>
              <a:chExt cx="3219259" cy="111341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49F9763-928E-4D9F-ACCB-A0A674B43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742" y="5323510"/>
                <a:ext cx="2989061" cy="6658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C591CA-0FAE-420B-8C01-314EE2AFDE74}"/>
                  </a:ext>
                </a:extLst>
              </p:cNvPr>
              <p:cNvSpPr/>
              <p:nvPr/>
            </p:nvSpPr>
            <p:spPr>
              <a:xfrm>
                <a:off x="467544" y="4875941"/>
                <a:ext cx="178905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Avenir Book" charset="0"/>
                    <a:cs typeface="Avenir Book" charset="0"/>
                  </a:rPr>
                  <a:t>This leads to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CF6EA-D9EE-41C0-AE59-758FA94DEFC3}"/>
                </a:ext>
              </a:extLst>
            </p:cNvPr>
            <p:cNvSpPr txBox="1"/>
            <p:nvPr/>
          </p:nvSpPr>
          <p:spPr>
            <a:xfrm>
              <a:off x="7727898" y="5456719"/>
              <a:ext cx="39884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Sound reduction index of a partition</a:t>
              </a:r>
              <a:br>
                <a:rPr lang="en-US" sz="1600" dirty="0">
                  <a:latin typeface="+mn-lt"/>
                </a:rPr>
              </a:br>
              <a:r>
                <a:rPr lang="en-US" sz="1600" dirty="0">
                  <a:latin typeface="+mn-lt"/>
                </a:rPr>
                <a:t>measured by two reverberation room method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03670F-01B5-4A6A-B2D4-69BBDADAA444}"/>
              </a:ext>
            </a:extLst>
          </p:cNvPr>
          <p:cNvGrpSpPr/>
          <p:nvPr/>
        </p:nvGrpSpPr>
        <p:grpSpPr>
          <a:xfrm>
            <a:off x="8246715" y="3618516"/>
            <a:ext cx="3371062" cy="664765"/>
            <a:chOff x="8246715" y="3618516"/>
            <a:chExt cx="3371062" cy="6647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BF16CF-AF7A-42D2-A431-5AE8DE9A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0914" y="3618516"/>
              <a:ext cx="900545" cy="6494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118612-66AC-45FB-BFDB-F4BD8651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41732" y="3651167"/>
              <a:ext cx="2138795" cy="63211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FCE8B-CFC6-42DF-89E4-93CC8A8A2E4D}"/>
                </a:ext>
              </a:extLst>
            </p:cNvPr>
            <p:cNvSpPr txBox="1"/>
            <p:nvPr/>
          </p:nvSpPr>
          <p:spPr>
            <a:xfrm>
              <a:off x="9261067" y="3738175"/>
              <a:ext cx="9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  <p:sp>
          <p:nvSpPr>
            <p:cNvPr id="20" name="Double Bracket 19">
              <a:extLst>
                <a:ext uri="{FF2B5EF4-FFF2-40B4-BE49-F238E27FC236}">
                  <a16:creationId xmlns:a16="http://schemas.microsoft.com/office/drawing/2014/main" id="{DA227340-F4AD-4946-97A0-BD03A08F064E}"/>
                </a:ext>
              </a:extLst>
            </p:cNvPr>
            <p:cNvSpPr/>
            <p:nvPr/>
          </p:nvSpPr>
          <p:spPr>
            <a:xfrm>
              <a:off x="8246715" y="3698806"/>
              <a:ext cx="3371062" cy="504657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381005-BEBC-48D2-8157-D7037526AB44}"/>
              </a:ext>
            </a:extLst>
          </p:cNvPr>
          <p:cNvGrpSpPr/>
          <p:nvPr/>
        </p:nvGrpSpPr>
        <p:grpSpPr>
          <a:xfrm>
            <a:off x="7194408" y="1634246"/>
            <a:ext cx="4248753" cy="4721218"/>
            <a:chOff x="7194408" y="1634246"/>
            <a:chExt cx="4248753" cy="47212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9BAFCF4-C63E-4E89-8005-6EFB64DA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72099" y="2842840"/>
              <a:ext cx="3371062" cy="59853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F5D4F42-2F86-446A-ACBA-28A285CF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90118" y="2093422"/>
              <a:ext cx="1849917" cy="572277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6396683-802F-4D3D-973F-0690632EDCB9}"/>
                </a:ext>
              </a:extLst>
            </p:cNvPr>
            <p:cNvCxnSpPr/>
            <p:nvPr/>
          </p:nvCxnSpPr>
          <p:spPr>
            <a:xfrm>
              <a:off x="7194408" y="1634246"/>
              <a:ext cx="0" cy="47212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9665A9-48C1-49C6-9D1E-12B09784A930}"/>
                </a:ext>
              </a:extLst>
            </p:cNvPr>
            <p:cNvSpPr/>
            <p:nvPr/>
          </p:nvSpPr>
          <p:spPr>
            <a:xfrm>
              <a:off x="7336788" y="1700808"/>
              <a:ext cx="25402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+mn-lt"/>
                  <a:ea typeface="Avenir Book" charset="0"/>
                  <a:cs typeface="Avenir Book" charset="0"/>
                </a:rPr>
                <a:t>Sound reduction index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020A3D-AB6A-4064-BF80-DBBAAE520A32}"/>
                </a:ext>
              </a:extLst>
            </p:cNvPr>
            <p:cNvSpPr txBox="1"/>
            <p:nvPr/>
          </p:nvSpPr>
          <p:spPr>
            <a:xfrm>
              <a:off x="7573187" y="2189858"/>
              <a:ext cx="1552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Substitute into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85A480-DA44-4B02-8E42-9D29B0F96F56}"/>
                </a:ext>
              </a:extLst>
            </p:cNvPr>
            <p:cNvSpPr txBox="1"/>
            <p:nvPr/>
          </p:nvSpPr>
          <p:spPr>
            <a:xfrm>
              <a:off x="7697888" y="2962558"/>
              <a:ext cx="59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ym typeface="Wingdings" panose="05000000000000000000" pitchFamily="2" charset="2"/>
                </a:rPr>
                <a:t>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6208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02"/>
    </mc:Choice>
    <mc:Fallback>
      <p:transition spd="slow" advTm="97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A4E8A6-617A-40C3-89E3-FC26284F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14.1 </a:t>
            </a:r>
            <a:r>
              <a:rPr lang="en-US" dirty="0">
                <a:solidFill>
                  <a:schemeClr val="tx1"/>
                </a:solidFill>
                <a:latin typeface="+mn-lt"/>
                <a:ea typeface="Avenir Book" charset="0"/>
                <a:cs typeface="Avenir Book" charset="0"/>
              </a:rPr>
              <a:t>Characterization and measurement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70D61-9C6E-415E-946F-AE4C5C8ACE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7</a:t>
            </a:fld>
            <a:endParaRPr lang="nl-NL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D64D0-2289-4C13-BBEC-D9EF9415AEF3}"/>
              </a:ext>
            </a:extLst>
          </p:cNvPr>
          <p:cNvSpPr/>
          <p:nvPr/>
        </p:nvSpPr>
        <p:spPr>
          <a:xfrm>
            <a:off x="540000" y="1260000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+mn-lt"/>
                <a:ea typeface="Avenir Heavy" charset="0"/>
                <a:cs typeface="Avenir Heavy" charset="0"/>
              </a:rPr>
              <a:t>Field measurements</a:t>
            </a:r>
            <a:endParaRPr lang="en-US" sz="2000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  <p:pic>
        <p:nvPicPr>
          <p:cNvPr id="7172" name="Picture 4" descr="sound flanking or sound transmission via the building structure. Sound source room sound receiver room">
            <a:extLst>
              <a:ext uri="{FF2B5EF4-FFF2-40B4-BE49-F238E27FC236}">
                <a16:creationId xmlns:a16="http://schemas.microsoft.com/office/drawing/2014/main" id="{172CBD08-5964-4A0B-BF2F-CCEE4020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787847"/>
            <a:ext cx="47625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ound flanking or sound transmission via the building services. Sound source room sound receiver room">
            <a:extLst>
              <a:ext uri="{FF2B5EF4-FFF2-40B4-BE49-F238E27FC236}">
                <a16:creationId xmlns:a16="http://schemas.microsoft.com/office/drawing/2014/main" id="{63499C95-71A6-4FA2-969A-AC02140C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646" y="2817191"/>
            <a:ext cx="4762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26A093-A14F-4A25-A535-D69DBB3E4C8A}"/>
              </a:ext>
            </a:extLst>
          </p:cNvPr>
          <p:cNvSpPr/>
          <p:nvPr/>
        </p:nvSpPr>
        <p:spPr>
          <a:xfrm>
            <a:off x="8351912" y="6477809"/>
            <a:ext cx="38400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https://ateliercrescendo.ac/laboratory-or-on-site-sound-insulation-rating/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42C91-DC4D-4088-8788-DCD2FAECF4EC}"/>
              </a:ext>
            </a:extLst>
          </p:cNvPr>
          <p:cNvSpPr/>
          <p:nvPr/>
        </p:nvSpPr>
        <p:spPr>
          <a:xfrm>
            <a:off x="540000" y="1800000"/>
            <a:ext cx="422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Avenir Book" charset="0"/>
                <a:cs typeface="Avenir Book" charset="0"/>
              </a:rPr>
              <a:t>Direct transmission + Flanking transmission</a:t>
            </a:r>
            <a:endParaRPr lang="en-US" b="1" dirty="0">
              <a:solidFill>
                <a:srgbClr val="000000"/>
              </a:solidFill>
              <a:latin typeface="+mn-lt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2"/>
    </mc:Choice>
    <mc:Fallback xmlns="">
      <p:transition spd="slow" advTm="293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corative Metal Panel - Brushed Steel - Richelieu Hardware">
            <a:extLst>
              <a:ext uri="{FF2B5EF4-FFF2-40B4-BE49-F238E27FC236}">
                <a16:creationId xmlns:a16="http://schemas.microsoft.com/office/drawing/2014/main" id="{C8B15F06-F8AE-4243-BD37-914D09F1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59" y="2204864"/>
            <a:ext cx="2778894" cy="27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4CF66CF-8439-4413-9719-78B405D5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14.3 Single leaf partitions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A1C828-CD3D-43D8-80F0-1D1A97DA2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nl-NL">
                <a:latin typeface="+mn-lt"/>
              </a:rPr>
              <a:t>PAGE </a:t>
            </a:r>
            <a:fld id="{81252674-3F9C-384E-96CD-46BECE363F7B}" type="slidenum">
              <a:rPr lang="nl-NL" smtClean="0">
                <a:latin typeface="+mn-lt"/>
              </a:rPr>
              <a:pPr/>
              <a:t>8</a:t>
            </a:fld>
            <a:endParaRPr lang="nl-NL">
              <a:latin typeface="+mn-lt"/>
            </a:endParaRPr>
          </a:p>
        </p:txBody>
      </p:sp>
      <p:pic>
        <p:nvPicPr>
          <p:cNvPr id="8194" name="Picture 2" descr="FREQUENCY SINGLE GLAZED Up to 40dB Rw - Fusion Partitions">
            <a:extLst>
              <a:ext uri="{FF2B5EF4-FFF2-40B4-BE49-F238E27FC236}">
                <a16:creationId xmlns:a16="http://schemas.microsoft.com/office/drawing/2014/main" id="{9C934AA6-04A8-43FA-8F1F-363FA0D9E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532" y="958710"/>
            <a:ext cx="3570645" cy="23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1AB4F5-6B83-4138-9F09-043F011289F2}"/>
              </a:ext>
            </a:extLst>
          </p:cNvPr>
          <p:cNvSpPr/>
          <p:nvPr/>
        </p:nvSpPr>
        <p:spPr>
          <a:xfrm>
            <a:off x="2693410" y="2453765"/>
            <a:ext cx="216024" cy="30578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DB6DF3-3515-4277-B91B-D29C9A66E568}"/>
              </a:ext>
            </a:extLst>
          </p:cNvPr>
          <p:cNvGrpSpPr/>
          <p:nvPr/>
        </p:nvGrpSpPr>
        <p:grpSpPr>
          <a:xfrm rot="2311608">
            <a:off x="-1253163" y="2224463"/>
            <a:ext cx="3516445" cy="3516445"/>
            <a:chOff x="6057206" y="3781000"/>
            <a:chExt cx="1018588" cy="101858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F6D08543-B89E-4700-BBB0-5BB8E40E04E8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67CA450-EDA9-4EB7-A316-032E7AB1F3FF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E7C689C-C68C-4FA2-A482-F8B2F9F6A362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FD7C2-3FEF-4D5C-9DC5-B3B651BADB94}"/>
              </a:ext>
            </a:extLst>
          </p:cNvPr>
          <p:cNvGrpSpPr/>
          <p:nvPr/>
        </p:nvGrpSpPr>
        <p:grpSpPr>
          <a:xfrm rot="2311608">
            <a:off x="681950" y="2224462"/>
            <a:ext cx="3516445" cy="3516445"/>
            <a:chOff x="6057206" y="3781000"/>
            <a:chExt cx="1018588" cy="1018588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51E2A0CE-F953-4954-8691-2376C94F389F}"/>
                </a:ext>
              </a:extLst>
            </p:cNvPr>
            <p:cNvSpPr/>
            <p:nvPr/>
          </p:nvSpPr>
          <p:spPr>
            <a:xfrm rot="1330911">
              <a:off x="6258572" y="3983160"/>
              <a:ext cx="632463" cy="632463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5A167875-7845-4CFA-B9D4-06C9B0E6A252}"/>
                </a:ext>
              </a:extLst>
            </p:cNvPr>
            <p:cNvSpPr/>
            <p:nvPr/>
          </p:nvSpPr>
          <p:spPr>
            <a:xfrm rot="1330911">
              <a:off x="6139255" y="3881467"/>
              <a:ext cx="841808" cy="84180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77E3943-DAC3-48C2-9B0E-5C9E6F39FB2A}"/>
                </a:ext>
              </a:extLst>
            </p:cNvPr>
            <p:cNvSpPr/>
            <p:nvPr/>
          </p:nvSpPr>
          <p:spPr>
            <a:xfrm rot="1330911">
              <a:off x="6057206" y="3781000"/>
              <a:ext cx="1018588" cy="1018588"/>
            </a:xfrm>
            <a:prstGeom prst="arc">
              <a:avLst>
                <a:gd name="adj1" fmla="val 16200000"/>
                <a:gd name="adj2" fmla="val 19674947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D3207A7-5F8D-4560-A7CF-FE0AED6FCC50}"/>
              </a:ext>
            </a:extLst>
          </p:cNvPr>
          <p:cNvSpPr txBox="1"/>
          <p:nvPr/>
        </p:nvSpPr>
        <p:spPr>
          <a:xfrm>
            <a:off x="799290" y="2681749"/>
            <a:ext cx="16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Incident sound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F87C6D-06C5-4767-BF5D-74AA3338E93A}"/>
              </a:ext>
            </a:extLst>
          </p:cNvPr>
          <p:cNvSpPr txBox="1"/>
          <p:nvPr/>
        </p:nvSpPr>
        <p:spPr>
          <a:xfrm>
            <a:off x="3120992" y="2681749"/>
            <a:ext cx="21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Transmitted sound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28172-A8F0-46E2-B11E-927FA5CA03F2}"/>
              </a:ext>
            </a:extLst>
          </p:cNvPr>
          <p:cNvSpPr txBox="1"/>
          <p:nvPr/>
        </p:nvSpPr>
        <p:spPr>
          <a:xfrm>
            <a:off x="2463423" y="1461974"/>
            <a:ext cx="210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Single leaf partition</a:t>
            </a:r>
          </a:p>
          <a:p>
            <a:r>
              <a:rPr lang="en-US" b="1" dirty="0">
                <a:latin typeface="+mn-lt"/>
              </a:rPr>
              <a:t>(very thin plate)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33F8A5-1CEF-4DA3-A9C1-39FA363CC2BC}"/>
              </a:ext>
            </a:extLst>
          </p:cNvPr>
          <p:cNvCxnSpPr>
            <a:cxnSpLocks/>
          </p:cNvCxnSpPr>
          <p:nvPr/>
        </p:nvCxnSpPr>
        <p:spPr>
          <a:xfrm flipH="1">
            <a:off x="2812851" y="2108306"/>
            <a:ext cx="449733" cy="561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lywood Sheets Cut To Size | Sheet Materials - Cut My">
            <a:extLst>
              <a:ext uri="{FF2B5EF4-FFF2-40B4-BE49-F238E27FC236}">
                <a16:creationId xmlns:a16="http://schemas.microsoft.com/office/drawing/2014/main" id="{93BB7CC8-D2E1-4718-B3C6-2C183629F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 b="19823"/>
          <a:stretch/>
        </p:blipFill>
        <p:spPr bwMode="auto">
          <a:xfrm>
            <a:off x="8018532" y="3525186"/>
            <a:ext cx="3570645" cy="259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26"/>
    </mc:Choice>
    <mc:Fallback xmlns="">
      <p:transition spd="slow" advTm="3762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8|14.8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5|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8.4|28.8|6.2|8.9|2.6|21.4|16.5|0.9|9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6.2|5.6|16.9|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19.8|6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29.9|37.4|40.4|1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8.8|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21.6|13.2|7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1|19.1|24.1|14.6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13.3|14.5|9.2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5|13.3|42|10.4|9.3|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9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14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5.6|6.9|6.3|7.7|18.4|15.9"/>
</p:tagLst>
</file>

<file path=ppt/theme/theme1.xml><?xml version="1.0" encoding="utf-8"?>
<a:theme xmlns:a="http://schemas.openxmlformats.org/drawingml/2006/main" name="TUe standard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range transparant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6" ma:contentTypeDescription="Create a new document." ma:contentTypeScope="" ma:versionID="14b962ed18e9172c6ab3ab7d7ec04869">
  <xsd:schema xmlns:xsd="http://www.w3.org/2001/XMLSchema" xmlns:xs="http://www.w3.org/2001/XMLSchema" xmlns:p="http://schemas.microsoft.com/office/2006/metadata/properties" xmlns:ns2="c2ffade2-e909-442c-b4e0-c9ba153e8272" xmlns:ns3="5fe5927d-c8dd-4a6f-a106-d84baada90c3" targetNamespace="http://schemas.microsoft.com/office/2006/metadata/properties" ma:root="true" ma:fieldsID="2d8bc8040695a8a86a85b514b9e68d4f" ns2:_="" ns3:_="">
    <xsd:import namespace="c2ffade2-e909-442c-b4e0-c9ba153e8272"/>
    <xsd:import namespace="5fe5927d-c8dd-4a6f-a106-d84baada90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fade2-e909-442c-b4e0-c9ba153e82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5927d-c8dd-4a6f-a106-d84baada90c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D5D062-8A4B-43B5-9C3F-1D4B06F6B84B}"/>
</file>

<file path=customXml/itemProps2.xml><?xml version="1.0" encoding="utf-8"?>
<ds:datastoreItem xmlns:ds="http://schemas.openxmlformats.org/officeDocument/2006/customXml" ds:itemID="{B9B1E298-6A48-4227-8DDD-5D3CDD9A1641}"/>
</file>

<file path=customXml/itemProps3.xml><?xml version="1.0" encoding="utf-8"?>
<ds:datastoreItem xmlns:ds="http://schemas.openxmlformats.org/officeDocument/2006/customXml" ds:itemID="{75E52A6F-344F-4464-B908-3A54B70C9A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12518</TotalTime>
  <Words>1819</Words>
  <Application>Microsoft Office PowerPoint</Application>
  <PresentationFormat>Widescreen</PresentationFormat>
  <Paragraphs>426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Wingdings</vt:lpstr>
      <vt:lpstr>Calibri</vt:lpstr>
      <vt:lpstr>Cambria Math</vt:lpstr>
      <vt:lpstr>Times New Roman</vt:lpstr>
      <vt:lpstr>TUe standard orange</vt:lpstr>
      <vt:lpstr>Architectural Acoustics  </vt:lpstr>
      <vt:lpstr>Introduction: Building Acoustics</vt:lpstr>
      <vt:lpstr>Chapter 14. Building Acoustics</vt:lpstr>
      <vt:lpstr>Chapter 14. Building Acoustics</vt:lpstr>
      <vt:lpstr>14.1 Characterization and measurement</vt:lpstr>
      <vt:lpstr>14.1 Characterization and measurement</vt:lpstr>
      <vt:lpstr>14.1 Characterization and measurement</vt:lpstr>
      <vt:lpstr>14.1 Characterization and measurement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14.3 Single leaf partitions</vt:lpstr>
      <vt:lpstr>14.4 Double leaf partitions</vt:lpstr>
      <vt:lpstr>14.4 Double leaf partitions</vt:lpstr>
      <vt:lpstr>14.4 Double leaf partitions</vt:lpstr>
      <vt:lpstr>14.4 Double leaf partitions</vt:lpstr>
      <vt:lpstr>14.4 Double leaf partitions</vt:lpstr>
      <vt:lpstr>14.4 Double leaf partitions</vt:lpstr>
      <vt:lpstr>Summary</vt:lpstr>
      <vt:lpstr>PowerPoint Presentation</vt:lpstr>
    </vt:vector>
  </TitlesOfParts>
  <Company>KU Leuven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Stedebouwfysica geluid</dc:title>
  <dc:creator>Maarten Hornikx</dc:creator>
  <dc:description>Design by Volle Kracht_x000d_
Template by Orange Pepper BV_x000d_
Copyright 2008</dc:description>
  <cp:lastModifiedBy>Yang, Jieun</cp:lastModifiedBy>
  <cp:revision>619</cp:revision>
  <cp:lastPrinted>2018-03-15T12:34:48Z</cp:lastPrinted>
  <dcterms:created xsi:type="dcterms:W3CDTF">2012-09-04T17:06:39Z</dcterms:created>
  <dcterms:modified xsi:type="dcterms:W3CDTF">2021-03-11T11:25:38Z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0x01010067059FAA3AE5DA45BF05ABE6A3C82792</vt:lpwstr>
  </property>
</Properties>
</file>